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Open Sauce Bold" charset="1" panose="00000800000000000000"/>
      <p:regular r:id="rId25"/>
    </p:embeddedFont>
    <p:embeddedFont>
      <p:font typeface="Poppins Semi-Bold" charset="1" panose="00000700000000000000"/>
      <p:regular r:id="rId26"/>
    </p:embeddedFont>
    <p:embeddedFont>
      <p:font typeface="Poppins Medium" charset="1" panose="00000600000000000000"/>
      <p:regular r:id="rId27"/>
    </p:embeddedFont>
    <p:embeddedFont>
      <p:font typeface="Montserrat Bold" charset="1" panose="0000080000000000000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9.pn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7.jpe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2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2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30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jpe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Relationship Id="rId9" Target="../media/image36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7.jpe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Relationship Id="rId8" Target="../media/image39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4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41.png" Type="http://schemas.openxmlformats.org/officeDocument/2006/relationships/image"/><Relationship Id="rId6" Target="../media/image42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41.png" Type="http://schemas.openxmlformats.org/officeDocument/2006/relationships/image"/><Relationship Id="rId6" Target="../media/image43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41.png" Type="http://schemas.openxmlformats.org/officeDocument/2006/relationships/image"/><Relationship Id="rId6" Target="../media/image44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13.png" Type="http://schemas.openxmlformats.org/officeDocument/2006/relationships/image"/><Relationship Id="rId13" Target="../media/image14.svg" Type="http://schemas.openxmlformats.org/officeDocument/2006/relationships/image"/><Relationship Id="rId2" Target="../media/image45.png" Type="http://schemas.openxmlformats.org/officeDocument/2006/relationships/image"/><Relationship Id="rId3" Target="../media/image46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5912" y="-126103"/>
            <a:ext cx="18648278" cy="10481149"/>
          </a:xfrm>
          <a:custGeom>
            <a:avLst/>
            <a:gdLst/>
            <a:ahLst/>
            <a:cxnLst/>
            <a:rect r="r" b="b" t="t" l="l"/>
            <a:pathLst>
              <a:path h="10481149" w="18648278">
                <a:moveTo>
                  <a:pt x="0" y="0"/>
                </a:moveTo>
                <a:lnTo>
                  <a:pt x="18648278" y="0"/>
                </a:lnTo>
                <a:lnTo>
                  <a:pt x="18648278" y="10481148"/>
                </a:lnTo>
                <a:lnTo>
                  <a:pt x="0" y="104811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-126830" y="6267713"/>
            <a:ext cx="3240241" cy="6504134"/>
          </a:xfrm>
          <a:custGeom>
            <a:avLst/>
            <a:gdLst/>
            <a:ahLst/>
            <a:cxnLst/>
            <a:rect r="r" b="b" t="t" l="l"/>
            <a:pathLst>
              <a:path h="6504134" w="3240241">
                <a:moveTo>
                  <a:pt x="0" y="0"/>
                </a:moveTo>
                <a:lnTo>
                  <a:pt x="3240241" y="0"/>
                </a:lnTo>
                <a:lnTo>
                  <a:pt x="3240241" y="6504134"/>
                </a:lnTo>
                <a:lnTo>
                  <a:pt x="0" y="65041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1254379"/>
            <a:ext cx="78988" cy="3562352"/>
            <a:chOff x="0" y="0"/>
            <a:chExt cx="20803" cy="9382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803" cy="938233"/>
            </a:xfrm>
            <a:custGeom>
              <a:avLst/>
              <a:gdLst/>
              <a:ahLst/>
              <a:cxnLst/>
              <a:rect r="r" b="b" t="t" l="l"/>
              <a:pathLst>
                <a:path h="938233" w="20803">
                  <a:moveTo>
                    <a:pt x="0" y="0"/>
                  </a:moveTo>
                  <a:lnTo>
                    <a:pt x="20803" y="0"/>
                  </a:lnTo>
                  <a:lnTo>
                    <a:pt x="20803" y="938233"/>
                  </a:lnTo>
                  <a:lnTo>
                    <a:pt x="0" y="938233"/>
                  </a:ln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20803" cy="9572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493291" y="885825"/>
            <a:ext cx="9456127" cy="6741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710"/>
              </a:lnSpc>
            </a:pPr>
            <a:r>
              <a:rPr lang="en-US" sz="7650" spc="-153" b="true">
                <a:solidFill>
                  <a:srgbClr val="035D6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Profitable Property Flipping in </a:t>
            </a:r>
          </a:p>
          <a:p>
            <a:pPr algn="l">
              <a:lnSpc>
                <a:spcPts val="10710"/>
              </a:lnSpc>
            </a:pPr>
            <a:r>
              <a:rPr lang="en-US" sz="7650" spc="-153" b="true">
                <a:solidFill>
                  <a:srgbClr val="035D6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Florida</a:t>
            </a:r>
          </a:p>
          <a:p>
            <a:pPr algn="l">
              <a:lnSpc>
                <a:spcPts val="10710"/>
              </a:lnSpc>
            </a:pPr>
          </a:p>
          <a:p>
            <a:pPr algn="l">
              <a:lnSpc>
                <a:spcPts val="10710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774545" y="833549"/>
            <a:ext cx="8424751" cy="8424751"/>
          </a:xfrm>
          <a:custGeom>
            <a:avLst/>
            <a:gdLst/>
            <a:ahLst/>
            <a:cxnLst/>
            <a:rect r="r" b="b" t="t" l="l"/>
            <a:pathLst>
              <a:path h="8424751" w="8424751">
                <a:moveTo>
                  <a:pt x="0" y="0"/>
                </a:moveTo>
                <a:lnTo>
                  <a:pt x="8424752" y="0"/>
                </a:lnTo>
                <a:lnTo>
                  <a:pt x="8424752" y="8424751"/>
                </a:lnTo>
                <a:lnTo>
                  <a:pt x="0" y="84247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216049" y="1254379"/>
            <a:ext cx="7171503" cy="7404075"/>
            <a:chOff x="0" y="0"/>
            <a:chExt cx="812800" cy="83915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39159"/>
            </a:xfrm>
            <a:custGeom>
              <a:avLst/>
              <a:gdLst/>
              <a:ahLst/>
              <a:cxnLst/>
              <a:rect r="r" b="b" t="t" l="l"/>
              <a:pathLst>
                <a:path h="839159" w="812800">
                  <a:moveTo>
                    <a:pt x="406400" y="0"/>
                  </a:moveTo>
                  <a:cubicBezTo>
                    <a:pt x="181951" y="0"/>
                    <a:pt x="0" y="187852"/>
                    <a:pt x="0" y="419580"/>
                  </a:cubicBezTo>
                  <a:cubicBezTo>
                    <a:pt x="0" y="651307"/>
                    <a:pt x="181951" y="839159"/>
                    <a:pt x="406400" y="839159"/>
                  </a:cubicBezTo>
                  <a:cubicBezTo>
                    <a:pt x="630849" y="839159"/>
                    <a:pt x="812800" y="651307"/>
                    <a:pt x="812800" y="419580"/>
                  </a:cubicBezTo>
                  <a:cubicBezTo>
                    <a:pt x="812800" y="187852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16491" t="0" r="-16491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1493291" y="5279237"/>
            <a:ext cx="6832368" cy="1815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5"/>
              </a:lnSpc>
            </a:pPr>
            <a:r>
              <a:rPr lang="en-US" sz="3018" spc="15" b="true">
                <a:solidFill>
                  <a:srgbClr val="035D61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Your Path to Higher Returns with Trusted Realtor, </a:t>
            </a:r>
          </a:p>
          <a:p>
            <a:pPr algn="l">
              <a:lnSpc>
                <a:spcPts val="6141"/>
              </a:lnSpc>
            </a:pPr>
            <a:r>
              <a:rPr lang="en-US" sz="4418" spc="22" b="true">
                <a:solidFill>
                  <a:srgbClr val="4E278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Thomas</a:t>
            </a:r>
            <a:r>
              <a:rPr lang="en-US" sz="4418" spc="22" b="true">
                <a:solidFill>
                  <a:srgbClr val="FF3131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4418" spc="22" b="true">
                <a:solidFill>
                  <a:srgbClr val="4E278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Valiyaveedan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3989296">
            <a:off x="3700318" y="8636203"/>
            <a:ext cx="1760056" cy="3532959"/>
          </a:xfrm>
          <a:custGeom>
            <a:avLst/>
            <a:gdLst/>
            <a:ahLst/>
            <a:cxnLst/>
            <a:rect r="r" b="b" t="t" l="l"/>
            <a:pathLst>
              <a:path h="3532959" w="1760056">
                <a:moveTo>
                  <a:pt x="0" y="0"/>
                </a:moveTo>
                <a:lnTo>
                  <a:pt x="1760056" y="0"/>
                </a:lnTo>
                <a:lnTo>
                  <a:pt x="1760056" y="3532958"/>
                </a:lnTo>
                <a:lnTo>
                  <a:pt x="0" y="35329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95137" y="4832473"/>
            <a:ext cx="284508" cy="354691"/>
          </a:xfrm>
          <a:custGeom>
            <a:avLst/>
            <a:gdLst/>
            <a:ahLst/>
            <a:cxnLst/>
            <a:rect r="r" b="b" t="t" l="l"/>
            <a:pathLst>
              <a:path h="354691" w="284508">
                <a:moveTo>
                  <a:pt x="0" y="0"/>
                </a:moveTo>
                <a:lnTo>
                  <a:pt x="284508" y="0"/>
                </a:lnTo>
                <a:lnTo>
                  <a:pt x="284508" y="354691"/>
                </a:lnTo>
                <a:lnTo>
                  <a:pt x="0" y="3546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95137" y="5635425"/>
            <a:ext cx="284508" cy="354691"/>
          </a:xfrm>
          <a:custGeom>
            <a:avLst/>
            <a:gdLst/>
            <a:ahLst/>
            <a:cxnLst/>
            <a:rect r="r" b="b" t="t" l="l"/>
            <a:pathLst>
              <a:path h="354691" w="284508">
                <a:moveTo>
                  <a:pt x="0" y="0"/>
                </a:moveTo>
                <a:lnTo>
                  <a:pt x="284508" y="0"/>
                </a:lnTo>
                <a:lnTo>
                  <a:pt x="284508" y="354692"/>
                </a:lnTo>
                <a:lnTo>
                  <a:pt x="0" y="3546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95137" y="6418742"/>
            <a:ext cx="284508" cy="354691"/>
          </a:xfrm>
          <a:custGeom>
            <a:avLst/>
            <a:gdLst/>
            <a:ahLst/>
            <a:cxnLst/>
            <a:rect r="r" b="b" t="t" l="l"/>
            <a:pathLst>
              <a:path h="354691" w="284508">
                <a:moveTo>
                  <a:pt x="0" y="0"/>
                </a:moveTo>
                <a:lnTo>
                  <a:pt x="284508" y="0"/>
                </a:lnTo>
                <a:lnTo>
                  <a:pt x="284508" y="354691"/>
                </a:lnTo>
                <a:lnTo>
                  <a:pt x="0" y="3546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95137" y="7183008"/>
            <a:ext cx="284508" cy="354691"/>
          </a:xfrm>
          <a:custGeom>
            <a:avLst/>
            <a:gdLst/>
            <a:ahLst/>
            <a:cxnLst/>
            <a:rect r="r" b="b" t="t" l="l"/>
            <a:pathLst>
              <a:path h="354691" w="284508">
                <a:moveTo>
                  <a:pt x="0" y="0"/>
                </a:moveTo>
                <a:lnTo>
                  <a:pt x="284508" y="0"/>
                </a:lnTo>
                <a:lnTo>
                  <a:pt x="284508" y="354691"/>
                </a:lnTo>
                <a:lnTo>
                  <a:pt x="0" y="3546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425420" y="-75985"/>
            <a:ext cx="18713420" cy="10526299"/>
          </a:xfrm>
          <a:custGeom>
            <a:avLst/>
            <a:gdLst/>
            <a:ahLst/>
            <a:cxnLst/>
            <a:rect r="r" b="b" t="t" l="l"/>
            <a:pathLst>
              <a:path h="10526299" w="18713420">
                <a:moveTo>
                  <a:pt x="0" y="0"/>
                </a:moveTo>
                <a:lnTo>
                  <a:pt x="18713420" y="0"/>
                </a:lnTo>
                <a:lnTo>
                  <a:pt x="18713420" y="10526298"/>
                </a:lnTo>
                <a:lnTo>
                  <a:pt x="0" y="105262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95137" y="1343165"/>
            <a:ext cx="5376858" cy="1027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64"/>
              </a:lnSpc>
              <a:spcBef>
                <a:spcPct val="0"/>
              </a:spcBef>
            </a:pPr>
            <a:r>
              <a:rPr lang="en-US" b="true" sz="6046" spc="-120">
                <a:solidFill>
                  <a:srgbClr val="035D6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About Me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95137" y="2476398"/>
            <a:ext cx="7435537" cy="2051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48"/>
              </a:lnSpc>
            </a:pPr>
            <a:r>
              <a:rPr lang="en-US" b="true" sz="3253" spc="52">
                <a:solidFill>
                  <a:srgbClr val="191919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</a:t>
            </a:r>
            <a:r>
              <a:rPr lang="en-US" b="true" sz="3253" spc="52" strike="noStrike" u="none">
                <a:solidFill>
                  <a:srgbClr val="191919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eet Your Realtor: </a:t>
            </a:r>
          </a:p>
          <a:p>
            <a:pPr algn="l" marL="0" indent="0" lvl="0">
              <a:lnSpc>
                <a:spcPts val="6636"/>
              </a:lnSpc>
            </a:pPr>
            <a:r>
              <a:rPr lang="en-US" b="true" sz="4453" spc="71" strike="noStrike" u="none">
                <a:solidFill>
                  <a:srgbClr val="4E278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Thomas Valiyaveedan</a:t>
            </a:r>
          </a:p>
          <a:p>
            <a:pPr algn="l" marL="0" indent="0" lvl="0">
              <a:lnSpc>
                <a:spcPts val="4848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104852" y="4794373"/>
            <a:ext cx="7469575" cy="315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7"/>
              </a:lnSpc>
            </a:pPr>
            <a:r>
              <a:rPr lang="en-US" b="true" sz="2685" spc="-42">
                <a:solidFill>
                  <a:srgbClr val="19191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25+ y</a:t>
            </a:r>
            <a:r>
              <a:rPr lang="en-US" b="true" sz="2685" spc="-42" strike="noStrike" u="none">
                <a:solidFill>
                  <a:srgbClr val="19191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ears of trusted real estate experience</a:t>
            </a:r>
          </a:p>
          <a:p>
            <a:pPr algn="l">
              <a:lnSpc>
                <a:spcPts val="3087"/>
              </a:lnSpc>
            </a:pPr>
          </a:p>
          <a:p>
            <a:pPr algn="l">
              <a:lnSpc>
                <a:spcPts val="3087"/>
              </a:lnSpc>
            </a:pPr>
            <a:r>
              <a:rPr lang="en-US" b="true" sz="2685" spc="-42" strike="noStrike" u="none">
                <a:solidFill>
                  <a:srgbClr val="19191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Expert in Florida property market dynamics</a:t>
            </a:r>
          </a:p>
          <a:p>
            <a:pPr algn="l">
              <a:lnSpc>
                <a:spcPts val="3087"/>
              </a:lnSpc>
            </a:pPr>
          </a:p>
          <a:p>
            <a:pPr algn="l">
              <a:lnSpc>
                <a:spcPts val="3087"/>
              </a:lnSpc>
            </a:pPr>
            <a:r>
              <a:rPr lang="en-US" b="true" sz="2685" spc="-42" strike="noStrike" u="none">
                <a:solidFill>
                  <a:srgbClr val="19191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Proven success with property flipping</a:t>
            </a:r>
          </a:p>
          <a:p>
            <a:pPr algn="l">
              <a:lnSpc>
                <a:spcPts val="3087"/>
              </a:lnSpc>
            </a:pPr>
          </a:p>
          <a:p>
            <a:pPr algn="l">
              <a:lnSpc>
                <a:spcPts val="3087"/>
              </a:lnSpc>
            </a:pPr>
            <a:r>
              <a:rPr lang="en-US" b="true" sz="2685" spc="-42" strike="noStrike" u="none">
                <a:solidFill>
                  <a:srgbClr val="19191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Strong commitment to transparency and </a:t>
            </a:r>
          </a:p>
          <a:p>
            <a:pPr algn="l">
              <a:lnSpc>
                <a:spcPts val="3087"/>
              </a:lnSpc>
            </a:pPr>
            <a:r>
              <a:rPr lang="en-US" b="true" sz="2685" spc="-42" strike="noStrike" u="none">
                <a:solidFill>
                  <a:srgbClr val="19191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client satisfaction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05641" y="-320381"/>
            <a:ext cx="19299282" cy="11959196"/>
          </a:xfrm>
          <a:custGeom>
            <a:avLst/>
            <a:gdLst/>
            <a:ahLst/>
            <a:cxnLst/>
            <a:rect r="r" b="b" t="t" l="l"/>
            <a:pathLst>
              <a:path h="11959196" w="19299282">
                <a:moveTo>
                  <a:pt x="0" y="0"/>
                </a:moveTo>
                <a:lnTo>
                  <a:pt x="19299282" y="0"/>
                </a:lnTo>
                <a:lnTo>
                  <a:pt x="19299282" y="11959196"/>
                </a:lnTo>
                <a:lnTo>
                  <a:pt x="0" y="11959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-3792" r="0" b="-379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6132841" y="-931149"/>
            <a:ext cx="1848804" cy="3711102"/>
          </a:xfrm>
          <a:custGeom>
            <a:avLst/>
            <a:gdLst/>
            <a:ahLst/>
            <a:cxnLst/>
            <a:rect r="r" b="b" t="t" l="l"/>
            <a:pathLst>
              <a:path h="3711102" w="1848804">
                <a:moveTo>
                  <a:pt x="0" y="0"/>
                </a:moveTo>
                <a:lnTo>
                  <a:pt x="1848804" y="0"/>
                </a:lnTo>
                <a:lnTo>
                  <a:pt x="1848804" y="3711102"/>
                </a:lnTo>
                <a:lnTo>
                  <a:pt x="0" y="37111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-1740500" y="-1036855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1" y="0"/>
                </a:lnTo>
                <a:lnTo>
                  <a:pt x="32993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-5400000">
            <a:off x="4386094" y="8580859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2" y="0"/>
                </a:lnTo>
                <a:lnTo>
                  <a:pt x="32993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558821" y="3098142"/>
            <a:ext cx="235731" cy="293882"/>
          </a:xfrm>
          <a:custGeom>
            <a:avLst/>
            <a:gdLst/>
            <a:ahLst/>
            <a:cxnLst/>
            <a:rect r="r" b="b" t="t" l="l"/>
            <a:pathLst>
              <a:path h="293882" w="235731">
                <a:moveTo>
                  <a:pt x="0" y="0"/>
                </a:moveTo>
                <a:lnTo>
                  <a:pt x="235731" y="0"/>
                </a:lnTo>
                <a:lnTo>
                  <a:pt x="235731" y="293882"/>
                </a:lnTo>
                <a:lnTo>
                  <a:pt x="0" y="2938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58821" y="3963524"/>
            <a:ext cx="235731" cy="293882"/>
          </a:xfrm>
          <a:custGeom>
            <a:avLst/>
            <a:gdLst/>
            <a:ahLst/>
            <a:cxnLst/>
            <a:rect r="r" b="b" t="t" l="l"/>
            <a:pathLst>
              <a:path h="293882" w="235731">
                <a:moveTo>
                  <a:pt x="0" y="0"/>
                </a:moveTo>
                <a:lnTo>
                  <a:pt x="235731" y="0"/>
                </a:lnTo>
                <a:lnTo>
                  <a:pt x="235731" y="293882"/>
                </a:lnTo>
                <a:lnTo>
                  <a:pt x="0" y="2938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58821" y="4837410"/>
            <a:ext cx="235731" cy="293882"/>
          </a:xfrm>
          <a:custGeom>
            <a:avLst/>
            <a:gdLst/>
            <a:ahLst/>
            <a:cxnLst/>
            <a:rect r="r" b="b" t="t" l="l"/>
            <a:pathLst>
              <a:path h="293882" w="235731">
                <a:moveTo>
                  <a:pt x="0" y="0"/>
                </a:moveTo>
                <a:lnTo>
                  <a:pt x="235731" y="0"/>
                </a:lnTo>
                <a:lnTo>
                  <a:pt x="235731" y="293882"/>
                </a:lnTo>
                <a:lnTo>
                  <a:pt x="0" y="2938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58821" y="5699419"/>
            <a:ext cx="235731" cy="293882"/>
          </a:xfrm>
          <a:custGeom>
            <a:avLst/>
            <a:gdLst/>
            <a:ahLst/>
            <a:cxnLst/>
            <a:rect r="r" b="b" t="t" l="l"/>
            <a:pathLst>
              <a:path h="293882" w="235731">
                <a:moveTo>
                  <a:pt x="0" y="0"/>
                </a:moveTo>
                <a:lnTo>
                  <a:pt x="235731" y="0"/>
                </a:lnTo>
                <a:lnTo>
                  <a:pt x="235731" y="293881"/>
                </a:lnTo>
                <a:lnTo>
                  <a:pt x="0" y="2938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74380" y="2863700"/>
            <a:ext cx="8374756" cy="8202409"/>
          </a:xfrm>
          <a:custGeom>
            <a:avLst/>
            <a:gdLst/>
            <a:ahLst/>
            <a:cxnLst/>
            <a:rect r="r" b="b" t="t" l="l"/>
            <a:pathLst>
              <a:path h="8202409" w="8374756">
                <a:moveTo>
                  <a:pt x="0" y="0"/>
                </a:moveTo>
                <a:lnTo>
                  <a:pt x="8374756" y="0"/>
                </a:lnTo>
                <a:lnTo>
                  <a:pt x="8374756" y="8202408"/>
                </a:lnTo>
                <a:lnTo>
                  <a:pt x="0" y="820240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1050" r="0" b="-105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558821" y="1297314"/>
            <a:ext cx="9689785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00"/>
              </a:lnSpc>
              <a:spcBef>
                <a:spcPct val="0"/>
              </a:spcBef>
            </a:pPr>
            <a:r>
              <a:rPr lang="en-US" b="true" sz="6000" spc="-120">
                <a:solidFill>
                  <a:srgbClr val="035D6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Why Property Flipping?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74565" y="3004863"/>
            <a:ext cx="10495594" cy="3071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8"/>
              </a:lnSpc>
            </a:pPr>
            <a:r>
              <a:rPr lang="en-US" b="true" sz="2600" spc="-52">
                <a:solidFill>
                  <a:srgbClr val="19191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Buying properties below market value from wholesalers.</a:t>
            </a:r>
          </a:p>
          <a:p>
            <a:pPr algn="l">
              <a:lnSpc>
                <a:spcPts val="3458"/>
              </a:lnSpc>
            </a:pPr>
          </a:p>
          <a:p>
            <a:pPr algn="l">
              <a:lnSpc>
                <a:spcPts val="3458"/>
              </a:lnSpc>
            </a:pPr>
            <a:r>
              <a:rPr lang="en-US" b="true" sz="2600" spc="-52">
                <a:solidFill>
                  <a:srgbClr val="19191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Renovating strategically for maximum appreciation.</a:t>
            </a:r>
          </a:p>
          <a:p>
            <a:pPr algn="l">
              <a:lnSpc>
                <a:spcPts val="3458"/>
              </a:lnSpc>
            </a:pPr>
          </a:p>
          <a:p>
            <a:pPr algn="l">
              <a:lnSpc>
                <a:spcPts val="3458"/>
              </a:lnSpc>
            </a:pPr>
            <a:r>
              <a:rPr lang="en-US" b="true" sz="2600" spc="-52">
                <a:solidFill>
                  <a:srgbClr val="19191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Fast, profitable resale within 3-4 months.</a:t>
            </a:r>
          </a:p>
          <a:p>
            <a:pPr algn="l">
              <a:lnSpc>
                <a:spcPts val="3458"/>
              </a:lnSpc>
            </a:pPr>
          </a:p>
          <a:p>
            <a:pPr algn="l">
              <a:lnSpc>
                <a:spcPts val="3458"/>
              </a:lnSpc>
            </a:pPr>
            <a:r>
              <a:rPr lang="en-US" b="true" sz="2600" spc="-52">
                <a:solidFill>
                  <a:srgbClr val="19191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Historically proven method to build wealth rapidly.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72876" y="-129305"/>
            <a:ext cx="20191469" cy="10416305"/>
          </a:xfrm>
          <a:custGeom>
            <a:avLst/>
            <a:gdLst/>
            <a:ahLst/>
            <a:cxnLst/>
            <a:rect r="r" b="b" t="t" l="l"/>
            <a:pathLst>
              <a:path h="10416305" w="20191469">
                <a:moveTo>
                  <a:pt x="0" y="0"/>
                </a:moveTo>
                <a:lnTo>
                  <a:pt x="20191469" y="0"/>
                </a:lnTo>
                <a:lnTo>
                  <a:pt x="20191469" y="10416305"/>
                </a:lnTo>
                <a:lnTo>
                  <a:pt x="0" y="104163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-23013" r="0" b="-621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917810" y="6980562"/>
            <a:ext cx="5578401" cy="5578401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83218" y="5508944"/>
            <a:ext cx="452472" cy="452472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4917810" y="-1959056"/>
            <a:ext cx="5002094" cy="5002094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>
                <a:alpha val="32941"/>
              </a:srgbClr>
            </a:solidFill>
            <a:ln w="742950" cap="sq">
              <a:solidFill>
                <a:srgbClr val="106861">
                  <a:alpha val="32941"/>
                </a:srgbClr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290644" y="7915369"/>
            <a:ext cx="672845" cy="672845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6861"/>
            </a:solidFill>
            <a:ln w="742950" cap="sq">
              <a:solidFill>
                <a:srgbClr val="106861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59354" y="3453381"/>
            <a:ext cx="235998" cy="294215"/>
          </a:xfrm>
          <a:custGeom>
            <a:avLst/>
            <a:gdLst/>
            <a:ahLst/>
            <a:cxnLst/>
            <a:rect r="r" b="b" t="t" l="l"/>
            <a:pathLst>
              <a:path h="294215" w="235998">
                <a:moveTo>
                  <a:pt x="0" y="0"/>
                </a:moveTo>
                <a:lnTo>
                  <a:pt x="235998" y="0"/>
                </a:lnTo>
                <a:lnTo>
                  <a:pt x="235998" y="294215"/>
                </a:lnTo>
                <a:lnTo>
                  <a:pt x="0" y="2942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59354" y="4150485"/>
            <a:ext cx="235998" cy="294215"/>
          </a:xfrm>
          <a:custGeom>
            <a:avLst/>
            <a:gdLst/>
            <a:ahLst/>
            <a:cxnLst/>
            <a:rect r="r" b="b" t="t" l="l"/>
            <a:pathLst>
              <a:path h="294215" w="235998">
                <a:moveTo>
                  <a:pt x="0" y="0"/>
                </a:moveTo>
                <a:lnTo>
                  <a:pt x="235998" y="0"/>
                </a:lnTo>
                <a:lnTo>
                  <a:pt x="235998" y="294214"/>
                </a:lnTo>
                <a:lnTo>
                  <a:pt x="0" y="2942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56132" y="4131435"/>
            <a:ext cx="11301259" cy="6356958"/>
          </a:xfrm>
          <a:custGeom>
            <a:avLst/>
            <a:gdLst/>
            <a:ahLst/>
            <a:cxnLst/>
            <a:rect r="r" b="b" t="t" l="l"/>
            <a:pathLst>
              <a:path h="6356958" w="11301259">
                <a:moveTo>
                  <a:pt x="0" y="0"/>
                </a:moveTo>
                <a:lnTo>
                  <a:pt x="11301259" y="0"/>
                </a:lnTo>
                <a:lnTo>
                  <a:pt x="1130125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476862" y="827892"/>
            <a:ext cx="11170196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00"/>
              </a:lnSpc>
              <a:spcBef>
                <a:spcPct val="0"/>
              </a:spcBef>
            </a:pPr>
            <a:r>
              <a:rPr lang="en-US" b="true" sz="6000" spc="-120">
                <a:solidFill>
                  <a:srgbClr val="035D6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Our Unique Advantage: CMA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76862" y="2048814"/>
            <a:ext cx="12286389" cy="1372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5"/>
              </a:lnSpc>
            </a:pPr>
            <a:r>
              <a:rPr lang="en-US" sz="2604" spc="-52" b="tru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Maximizing Profits Through Comparative Market Analysis (CMA)</a:t>
            </a:r>
          </a:p>
          <a:p>
            <a:pPr algn="l">
              <a:lnSpc>
                <a:spcPts val="3645"/>
              </a:lnSpc>
            </a:pPr>
          </a:p>
          <a:p>
            <a:pPr algn="l" marL="0" indent="0" lvl="0">
              <a:lnSpc>
                <a:spcPts val="3645"/>
              </a:lnSpc>
              <a:spcBef>
                <a:spcPct val="0"/>
              </a:spcBef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2149707" y="3364806"/>
            <a:ext cx="10940699" cy="1829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6"/>
              </a:lnSpc>
            </a:pPr>
            <a:r>
              <a:rPr lang="en-US" sz="2600" spc="-52" b="tru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Precise an</a:t>
            </a:r>
            <a:r>
              <a:rPr lang="en-US" sz="2600" spc="-52" b="tru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alysis ensures profitable buying decisions.</a:t>
            </a:r>
          </a:p>
          <a:p>
            <a:pPr algn="l">
              <a:lnSpc>
                <a:spcPts val="2886"/>
              </a:lnSpc>
            </a:pPr>
          </a:p>
          <a:p>
            <a:pPr algn="l">
              <a:lnSpc>
                <a:spcPts val="2886"/>
              </a:lnSpc>
            </a:pPr>
            <a:r>
              <a:rPr lang="en-US" sz="2600" spc="-52" b="tru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Avoids overpaying, maximizing investment returns.</a:t>
            </a:r>
          </a:p>
          <a:p>
            <a:pPr algn="l">
              <a:lnSpc>
                <a:spcPts val="2886"/>
              </a:lnSpc>
            </a:pPr>
          </a:p>
          <a:p>
            <a:pPr algn="l" marL="0" indent="0" lvl="0">
              <a:lnSpc>
                <a:spcPts val="2886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13656"/>
            <a:ext cx="18288000" cy="10830715"/>
          </a:xfrm>
          <a:custGeom>
            <a:avLst/>
            <a:gdLst/>
            <a:ahLst/>
            <a:cxnLst/>
            <a:rect r="r" b="b" t="t" l="l"/>
            <a:pathLst>
              <a:path h="10830715" w="18288000">
                <a:moveTo>
                  <a:pt x="0" y="0"/>
                </a:moveTo>
                <a:lnTo>
                  <a:pt x="18288000" y="0"/>
                </a:lnTo>
                <a:lnTo>
                  <a:pt x="18288000" y="10830715"/>
                </a:lnTo>
                <a:lnTo>
                  <a:pt x="0" y="10830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l="0" t="0" r="0" b="-125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50464" y="1714313"/>
            <a:ext cx="12496818" cy="1035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40"/>
              </a:lnSpc>
            </a:pPr>
            <a:r>
              <a:rPr lang="en-US" sz="6100" spc="-122" b="true">
                <a:solidFill>
                  <a:srgbClr val="035D6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Investor-Friendly Process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10800000">
            <a:off x="-465877" y="-4635036"/>
            <a:ext cx="3695540" cy="7418054"/>
          </a:xfrm>
          <a:custGeom>
            <a:avLst/>
            <a:gdLst/>
            <a:ahLst/>
            <a:cxnLst/>
            <a:rect r="r" b="b" t="t" l="l"/>
            <a:pathLst>
              <a:path h="7418054" w="3695540">
                <a:moveTo>
                  <a:pt x="0" y="0"/>
                </a:moveTo>
                <a:lnTo>
                  <a:pt x="3695540" y="0"/>
                </a:lnTo>
                <a:lnTo>
                  <a:pt x="3695540" y="7418054"/>
                </a:lnTo>
                <a:lnTo>
                  <a:pt x="0" y="74180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11241727" y="3002940"/>
            <a:ext cx="6411110" cy="641111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33588" t="0" r="-44189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950464" y="3575809"/>
            <a:ext cx="290356" cy="361982"/>
          </a:xfrm>
          <a:custGeom>
            <a:avLst/>
            <a:gdLst/>
            <a:ahLst/>
            <a:cxnLst/>
            <a:rect r="r" b="b" t="t" l="l"/>
            <a:pathLst>
              <a:path h="361982" w="290356">
                <a:moveTo>
                  <a:pt x="0" y="0"/>
                </a:moveTo>
                <a:lnTo>
                  <a:pt x="290356" y="0"/>
                </a:lnTo>
                <a:lnTo>
                  <a:pt x="290356" y="361982"/>
                </a:lnTo>
                <a:lnTo>
                  <a:pt x="0" y="3619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50464" y="4506894"/>
            <a:ext cx="290356" cy="361982"/>
          </a:xfrm>
          <a:custGeom>
            <a:avLst/>
            <a:gdLst/>
            <a:ahLst/>
            <a:cxnLst/>
            <a:rect r="r" b="b" t="t" l="l"/>
            <a:pathLst>
              <a:path h="361982" w="290356">
                <a:moveTo>
                  <a:pt x="0" y="0"/>
                </a:moveTo>
                <a:lnTo>
                  <a:pt x="290356" y="0"/>
                </a:lnTo>
                <a:lnTo>
                  <a:pt x="290356" y="361982"/>
                </a:lnTo>
                <a:lnTo>
                  <a:pt x="0" y="3619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950464" y="5447504"/>
            <a:ext cx="290356" cy="361982"/>
          </a:xfrm>
          <a:custGeom>
            <a:avLst/>
            <a:gdLst/>
            <a:ahLst/>
            <a:cxnLst/>
            <a:rect r="r" b="b" t="t" l="l"/>
            <a:pathLst>
              <a:path h="361982" w="290356">
                <a:moveTo>
                  <a:pt x="0" y="0"/>
                </a:moveTo>
                <a:lnTo>
                  <a:pt x="290356" y="0"/>
                </a:lnTo>
                <a:lnTo>
                  <a:pt x="290356" y="361982"/>
                </a:lnTo>
                <a:lnTo>
                  <a:pt x="0" y="3619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3229663" y="9543356"/>
            <a:ext cx="5578401" cy="557840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71475" cap="sq">
              <a:solidFill>
                <a:srgbClr val="106861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2637698" y="3499609"/>
            <a:ext cx="10658931" cy="32043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5"/>
              </a:lnSpc>
            </a:pPr>
            <a:r>
              <a:rPr lang="en-US" sz="2600" b="true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Simplified investment: Sign, fund, relax.</a:t>
            </a:r>
          </a:p>
          <a:p>
            <a:pPr algn="l">
              <a:lnSpc>
                <a:spcPts val="3615"/>
              </a:lnSpc>
            </a:pPr>
          </a:p>
          <a:p>
            <a:pPr algn="l">
              <a:lnSpc>
                <a:spcPts val="3615"/>
              </a:lnSpc>
            </a:pPr>
            <a:r>
              <a:rPr lang="en-US" sz="2600" b="true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Realtor handles acquisition, renovation, and resale.</a:t>
            </a:r>
          </a:p>
          <a:p>
            <a:pPr algn="l">
              <a:lnSpc>
                <a:spcPts val="3615"/>
              </a:lnSpc>
            </a:pPr>
          </a:p>
          <a:p>
            <a:pPr algn="l" marL="0" indent="0" lvl="0">
              <a:lnSpc>
                <a:spcPts val="3615"/>
              </a:lnSpc>
            </a:pPr>
            <a:r>
              <a:rPr lang="en-US" b="true" sz="2600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Complete transparency throughout the process.</a:t>
            </a:r>
          </a:p>
          <a:p>
            <a:pPr algn="l" marL="0" indent="0" lvl="0">
              <a:lnSpc>
                <a:spcPts val="3615"/>
              </a:lnSpc>
            </a:pPr>
          </a:p>
          <a:p>
            <a:pPr algn="l" marL="0" indent="0" lvl="0">
              <a:lnSpc>
                <a:spcPts val="3615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751175" y="-755846"/>
            <a:ext cx="21790350" cy="12151697"/>
            <a:chOff x="0" y="0"/>
            <a:chExt cx="5739022" cy="320044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739022" cy="3200447"/>
            </a:xfrm>
            <a:custGeom>
              <a:avLst/>
              <a:gdLst/>
              <a:ahLst/>
              <a:cxnLst/>
              <a:rect r="r" b="b" t="t" l="l"/>
              <a:pathLst>
                <a:path h="3200447" w="5739022">
                  <a:moveTo>
                    <a:pt x="8882" y="0"/>
                  </a:moveTo>
                  <a:lnTo>
                    <a:pt x="5730140" y="0"/>
                  </a:lnTo>
                  <a:cubicBezTo>
                    <a:pt x="5735045" y="0"/>
                    <a:pt x="5739022" y="3977"/>
                    <a:pt x="5739022" y="8882"/>
                  </a:cubicBezTo>
                  <a:lnTo>
                    <a:pt x="5739022" y="3191565"/>
                  </a:lnTo>
                  <a:cubicBezTo>
                    <a:pt x="5739022" y="3193921"/>
                    <a:pt x="5738086" y="3196180"/>
                    <a:pt x="5736421" y="3197846"/>
                  </a:cubicBezTo>
                  <a:cubicBezTo>
                    <a:pt x="5734755" y="3199511"/>
                    <a:pt x="5732495" y="3200447"/>
                    <a:pt x="5730140" y="3200447"/>
                  </a:cubicBezTo>
                  <a:lnTo>
                    <a:pt x="8882" y="3200447"/>
                  </a:lnTo>
                  <a:cubicBezTo>
                    <a:pt x="3977" y="3200447"/>
                    <a:pt x="0" y="3196470"/>
                    <a:pt x="0" y="3191565"/>
                  </a:cubicBezTo>
                  <a:lnTo>
                    <a:pt x="0" y="8882"/>
                  </a:lnTo>
                  <a:cubicBezTo>
                    <a:pt x="0" y="3977"/>
                    <a:pt x="3977" y="0"/>
                    <a:pt x="8882" y="0"/>
                  </a:cubicBezTo>
                  <a:close/>
                </a:path>
              </a:pathLst>
            </a:custGeom>
            <a:solidFill>
              <a:srgbClr val="FDFBFB">
                <a:alpha val="98824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5739022" cy="32194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135492" y="-274185"/>
            <a:ext cx="20014726" cy="13343151"/>
          </a:xfrm>
          <a:custGeom>
            <a:avLst/>
            <a:gdLst/>
            <a:ahLst/>
            <a:cxnLst/>
            <a:rect r="r" b="b" t="t" l="l"/>
            <a:pathLst>
              <a:path h="13343151" w="20014726">
                <a:moveTo>
                  <a:pt x="0" y="0"/>
                </a:moveTo>
                <a:lnTo>
                  <a:pt x="20014726" y="0"/>
                </a:lnTo>
                <a:lnTo>
                  <a:pt x="20014726" y="13343151"/>
                </a:lnTo>
                <a:lnTo>
                  <a:pt x="0" y="133431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27902" y="4492983"/>
            <a:ext cx="283155" cy="353005"/>
          </a:xfrm>
          <a:custGeom>
            <a:avLst/>
            <a:gdLst/>
            <a:ahLst/>
            <a:cxnLst/>
            <a:rect r="r" b="b" t="t" l="l"/>
            <a:pathLst>
              <a:path h="353005" w="283155">
                <a:moveTo>
                  <a:pt x="0" y="0"/>
                </a:moveTo>
                <a:lnTo>
                  <a:pt x="283155" y="0"/>
                </a:lnTo>
                <a:lnTo>
                  <a:pt x="283155" y="353005"/>
                </a:lnTo>
                <a:lnTo>
                  <a:pt x="0" y="353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27902" y="5249869"/>
            <a:ext cx="283155" cy="353005"/>
          </a:xfrm>
          <a:custGeom>
            <a:avLst/>
            <a:gdLst/>
            <a:ahLst/>
            <a:cxnLst/>
            <a:rect r="r" b="b" t="t" l="l"/>
            <a:pathLst>
              <a:path h="353005" w="283155">
                <a:moveTo>
                  <a:pt x="0" y="0"/>
                </a:moveTo>
                <a:lnTo>
                  <a:pt x="283155" y="0"/>
                </a:lnTo>
                <a:lnTo>
                  <a:pt x="283155" y="353006"/>
                </a:lnTo>
                <a:lnTo>
                  <a:pt x="0" y="3530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620822" y="8002866"/>
            <a:ext cx="5578401" cy="5578401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71475" cap="sq">
              <a:solidFill>
                <a:srgbClr val="106861">
                  <a:alpha val="37647"/>
                </a:srgbClr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9921769" y="2486161"/>
            <a:ext cx="7337531" cy="7337531"/>
          </a:xfrm>
          <a:custGeom>
            <a:avLst/>
            <a:gdLst/>
            <a:ahLst/>
            <a:cxnLst/>
            <a:rect r="r" b="b" t="t" l="l"/>
            <a:pathLst>
              <a:path h="7337531" w="7337531">
                <a:moveTo>
                  <a:pt x="0" y="0"/>
                </a:moveTo>
                <a:lnTo>
                  <a:pt x="7337531" y="0"/>
                </a:lnTo>
                <a:lnTo>
                  <a:pt x="7337531" y="7337531"/>
                </a:lnTo>
                <a:lnTo>
                  <a:pt x="0" y="73375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327902" y="1560512"/>
            <a:ext cx="12615181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00"/>
              </a:lnSpc>
              <a:spcBef>
                <a:spcPct val="0"/>
              </a:spcBef>
            </a:pPr>
            <a:r>
              <a:rPr lang="en-US" b="true" sz="6000" spc="-120">
                <a:solidFill>
                  <a:srgbClr val="035D6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Two Simple Financing Methods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86835" y="2582072"/>
            <a:ext cx="12085169" cy="783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287"/>
              </a:lnSpc>
            </a:pPr>
            <a:r>
              <a:rPr lang="en-US" b="true" sz="4191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Flexible Financing Options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084080" y="4216758"/>
            <a:ext cx="7787791" cy="3600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21"/>
              </a:lnSpc>
            </a:pPr>
            <a:r>
              <a:rPr lang="en-US" sz="2598" b="true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Cash Investment: Quick and direct method.</a:t>
            </a:r>
          </a:p>
          <a:p>
            <a:pPr algn="l">
              <a:lnSpc>
                <a:spcPts val="5821"/>
              </a:lnSpc>
            </a:pPr>
            <a:r>
              <a:rPr lang="en-US" sz="2598" b="true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Hard Money Loan: Ideal if preferring to</a:t>
            </a:r>
          </a:p>
          <a:p>
            <a:pPr algn="l">
              <a:lnSpc>
                <a:spcPts val="5821"/>
              </a:lnSpc>
            </a:pPr>
            <a:r>
              <a:rPr lang="en-US" sz="2598" b="true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leverage finances.</a:t>
            </a:r>
          </a:p>
          <a:p>
            <a:pPr algn="l">
              <a:lnSpc>
                <a:spcPts val="5821"/>
              </a:lnSpc>
            </a:pPr>
          </a:p>
          <a:p>
            <a:pPr algn="l" marL="0" indent="0" lvl="0">
              <a:lnSpc>
                <a:spcPts val="5821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14276" y="-252785"/>
            <a:ext cx="18602276" cy="10539785"/>
            <a:chOff x="0" y="0"/>
            <a:chExt cx="4899365" cy="27759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99365" cy="2775910"/>
            </a:xfrm>
            <a:custGeom>
              <a:avLst/>
              <a:gdLst/>
              <a:ahLst/>
              <a:cxnLst/>
              <a:rect r="r" b="b" t="t" l="l"/>
              <a:pathLst>
                <a:path h="2775910" w="4899365">
                  <a:moveTo>
                    <a:pt x="0" y="0"/>
                  </a:moveTo>
                  <a:lnTo>
                    <a:pt x="4899365" y="0"/>
                  </a:lnTo>
                  <a:lnTo>
                    <a:pt x="4899365" y="2775910"/>
                  </a:lnTo>
                  <a:lnTo>
                    <a:pt x="0" y="2775910"/>
                  </a:ln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99365" cy="28140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03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0">
            <a:off x="-953636" y="-252785"/>
            <a:ext cx="19880996" cy="10545864"/>
          </a:xfrm>
          <a:custGeom>
            <a:avLst/>
            <a:gdLst/>
            <a:ahLst/>
            <a:cxnLst/>
            <a:rect r="r" b="b" t="t" l="l"/>
            <a:pathLst>
              <a:path h="10545864" w="19880996">
                <a:moveTo>
                  <a:pt x="19880996" y="0"/>
                </a:moveTo>
                <a:lnTo>
                  <a:pt x="0" y="0"/>
                </a:lnTo>
                <a:lnTo>
                  <a:pt x="0" y="10545864"/>
                </a:lnTo>
                <a:lnTo>
                  <a:pt x="19880996" y="10545864"/>
                </a:lnTo>
                <a:lnTo>
                  <a:pt x="19880996" y="0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 l="-7862" t="0" r="-7862" b="-15082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14276" y="7297038"/>
            <a:ext cx="3922525" cy="3922525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28625" cap="sq">
              <a:solidFill>
                <a:srgbClr val="FDFBFB">
                  <a:alpha val="29804"/>
                </a:srgbClr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956525" y="9480910"/>
            <a:ext cx="3922525" cy="3922525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28625" cap="sq">
              <a:solidFill>
                <a:srgbClr val="FDFBFB">
                  <a:alpha val="29804"/>
                </a:srgbClr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917787" y="-3041985"/>
            <a:ext cx="5578401" cy="5578401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0" cap="sq">
              <a:solidFill>
                <a:srgbClr val="FDFBFB">
                  <a:alpha val="29804"/>
                </a:srgbClr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0" y="0"/>
            <a:ext cx="18401325" cy="10350745"/>
          </a:xfrm>
          <a:custGeom>
            <a:avLst/>
            <a:gdLst/>
            <a:ahLst/>
            <a:cxnLst/>
            <a:rect r="r" b="b" t="t" l="l"/>
            <a:pathLst>
              <a:path h="10350745" w="18401325">
                <a:moveTo>
                  <a:pt x="0" y="0"/>
                </a:moveTo>
                <a:lnTo>
                  <a:pt x="18401325" y="0"/>
                </a:lnTo>
                <a:lnTo>
                  <a:pt x="18401325" y="10350745"/>
                </a:lnTo>
                <a:lnTo>
                  <a:pt x="0" y="103507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14276" y="-252785"/>
            <a:ext cx="18602276" cy="10539785"/>
            <a:chOff x="0" y="0"/>
            <a:chExt cx="4899365" cy="27759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99365" cy="2775910"/>
            </a:xfrm>
            <a:custGeom>
              <a:avLst/>
              <a:gdLst/>
              <a:ahLst/>
              <a:cxnLst/>
              <a:rect r="r" b="b" t="t" l="l"/>
              <a:pathLst>
                <a:path h="2775910" w="4899365">
                  <a:moveTo>
                    <a:pt x="0" y="0"/>
                  </a:moveTo>
                  <a:lnTo>
                    <a:pt x="4899365" y="0"/>
                  </a:lnTo>
                  <a:lnTo>
                    <a:pt x="4899365" y="2775910"/>
                  </a:lnTo>
                  <a:lnTo>
                    <a:pt x="0" y="2775910"/>
                  </a:ln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99365" cy="28140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03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0">
            <a:off x="-953636" y="-252785"/>
            <a:ext cx="19880996" cy="10545864"/>
          </a:xfrm>
          <a:custGeom>
            <a:avLst/>
            <a:gdLst/>
            <a:ahLst/>
            <a:cxnLst/>
            <a:rect r="r" b="b" t="t" l="l"/>
            <a:pathLst>
              <a:path h="10545864" w="19880996">
                <a:moveTo>
                  <a:pt x="19880996" y="0"/>
                </a:moveTo>
                <a:lnTo>
                  <a:pt x="0" y="0"/>
                </a:lnTo>
                <a:lnTo>
                  <a:pt x="0" y="10545864"/>
                </a:lnTo>
                <a:lnTo>
                  <a:pt x="19880996" y="10545864"/>
                </a:lnTo>
                <a:lnTo>
                  <a:pt x="19880996" y="0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 l="-7862" t="0" r="-7862" b="-15082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14276" y="7297038"/>
            <a:ext cx="3922525" cy="3922525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28625" cap="sq">
              <a:solidFill>
                <a:srgbClr val="FDFBFB">
                  <a:alpha val="29804"/>
                </a:srgbClr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956525" y="9480910"/>
            <a:ext cx="3922525" cy="3922525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28625" cap="sq">
              <a:solidFill>
                <a:srgbClr val="FDFBFB">
                  <a:alpha val="29804"/>
                </a:srgbClr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917787" y="-3041985"/>
            <a:ext cx="5578401" cy="5578401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0" cap="sq">
              <a:solidFill>
                <a:srgbClr val="FDFBFB">
                  <a:alpha val="29804"/>
                </a:srgbClr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0" y="0"/>
            <a:ext cx="18298808" cy="10293079"/>
          </a:xfrm>
          <a:custGeom>
            <a:avLst/>
            <a:gdLst/>
            <a:ahLst/>
            <a:cxnLst/>
            <a:rect r="r" b="b" t="t" l="l"/>
            <a:pathLst>
              <a:path h="10293079" w="18298808">
                <a:moveTo>
                  <a:pt x="0" y="0"/>
                </a:moveTo>
                <a:lnTo>
                  <a:pt x="18298808" y="0"/>
                </a:lnTo>
                <a:lnTo>
                  <a:pt x="18298808" y="10293079"/>
                </a:lnTo>
                <a:lnTo>
                  <a:pt x="0" y="102930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14276" y="-252785"/>
            <a:ext cx="18602276" cy="10539785"/>
            <a:chOff x="0" y="0"/>
            <a:chExt cx="4899365" cy="27759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99365" cy="2775910"/>
            </a:xfrm>
            <a:custGeom>
              <a:avLst/>
              <a:gdLst/>
              <a:ahLst/>
              <a:cxnLst/>
              <a:rect r="r" b="b" t="t" l="l"/>
              <a:pathLst>
                <a:path h="2775910" w="4899365">
                  <a:moveTo>
                    <a:pt x="0" y="0"/>
                  </a:moveTo>
                  <a:lnTo>
                    <a:pt x="4899365" y="0"/>
                  </a:lnTo>
                  <a:lnTo>
                    <a:pt x="4899365" y="2775910"/>
                  </a:lnTo>
                  <a:lnTo>
                    <a:pt x="0" y="2775910"/>
                  </a:lnTo>
                  <a:close/>
                </a:path>
              </a:pathLst>
            </a:custGeom>
            <a:solidFill>
              <a:srgbClr val="106861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99365" cy="28140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03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0">
            <a:off x="-953636" y="-252785"/>
            <a:ext cx="19880996" cy="10545864"/>
          </a:xfrm>
          <a:custGeom>
            <a:avLst/>
            <a:gdLst/>
            <a:ahLst/>
            <a:cxnLst/>
            <a:rect r="r" b="b" t="t" l="l"/>
            <a:pathLst>
              <a:path h="10545864" w="19880996">
                <a:moveTo>
                  <a:pt x="19880996" y="0"/>
                </a:moveTo>
                <a:lnTo>
                  <a:pt x="0" y="0"/>
                </a:lnTo>
                <a:lnTo>
                  <a:pt x="0" y="10545864"/>
                </a:lnTo>
                <a:lnTo>
                  <a:pt x="19880996" y="10545864"/>
                </a:lnTo>
                <a:lnTo>
                  <a:pt x="19880996" y="0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 l="-7862" t="0" r="-7862" b="-15082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14276" y="7297038"/>
            <a:ext cx="3922525" cy="3922525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28625" cap="sq">
              <a:solidFill>
                <a:srgbClr val="FDFBFB">
                  <a:alpha val="29804"/>
                </a:srgbClr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956525" y="9480910"/>
            <a:ext cx="3922525" cy="3922525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28625" cap="sq">
              <a:solidFill>
                <a:srgbClr val="FDFBFB">
                  <a:alpha val="29804"/>
                </a:srgbClr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917787" y="-3041985"/>
            <a:ext cx="5578401" cy="5578401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0" cap="sq">
              <a:solidFill>
                <a:srgbClr val="FDFBFB">
                  <a:alpha val="29804"/>
                </a:srgbClr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0" y="0"/>
            <a:ext cx="18298808" cy="10293079"/>
          </a:xfrm>
          <a:custGeom>
            <a:avLst/>
            <a:gdLst/>
            <a:ahLst/>
            <a:cxnLst/>
            <a:rect r="r" b="b" t="t" l="l"/>
            <a:pathLst>
              <a:path h="10293079" w="18298808">
                <a:moveTo>
                  <a:pt x="0" y="0"/>
                </a:moveTo>
                <a:lnTo>
                  <a:pt x="18298808" y="0"/>
                </a:lnTo>
                <a:lnTo>
                  <a:pt x="18298808" y="10293079"/>
                </a:lnTo>
                <a:lnTo>
                  <a:pt x="0" y="102930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 l="-20312" t="0" r="-2031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801378" y="-610072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1" y="0"/>
                </a:lnTo>
                <a:lnTo>
                  <a:pt x="32993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2965775" y="9602264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2" y="0"/>
                </a:lnTo>
                <a:lnTo>
                  <a:pt x="32993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497943" y="4095088"/>
            <a:ext cx="272314" cy="339489"/>
          </a:xfrm>
          <a:custGeom>
            <a:avLst/>
            <a:gdLst/>
            <a:ahLst/>
            <a:cxnLst/>
            <a:rect r="r" b="b" t="t" l="l"/>
            <a:pathLst>
              <a:path h="339489" w="272314">
                <a:moveTo>
                  <a:pt x="0" y="0"/>
                </a:moveTo>
                <a:lnTo>
                  <a:pt x="272314" y="0"/>
                </a:lnTo>
                <a:lnTo>
                  <a:pt x="272314" y="339489"/>
                </a:lnTo>
                <a:lnTo>
                  <a:pt x="0" y="3394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058205" y="3876013"/>
            <a:ext cx="14200614" cy="4611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6"/>
              </a:lnSpc>
            </a:pPr>
            <a:r>
              <a:rPr lang="en-US" sz="2604" spc="-52" b="tru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Bank Return: ~5% annually (capital stagnant).</a:t>
            </a:r>
          </a:p>
          <a:p>
            <a:pPr algn="l">
              <a:lnSpc>
                <a:spcPts val="5286"/>
              </a:lnSpc>
            </a:pPr>
            <a:r>
              <a:rPr lang="en-US" sz="2604" spc="-52" b="tru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Real Estate Return: High immediate profits, </a:t>
            </a:r>
          </a:p>
          <a:p>
            <a:pPr algn="l">
              <a:lnSpc>
                <a:spcPts val="5286"/>
              </a:lnSpc>
            </a:pPr>
            <a:r>
              <a:rPr lang="en-US" sz="2604" spc="-52" b="tru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growing property value annually.</a:t>
            </a:r>
          </a:p>
          <a:p>
            <a:pPr algn="l">
              <a:lnSpc>
                <a:spcPts val="5286"/>
              </a:lnSpc>
            </a:pPr>
            <a:r>
              <a:rPr lang="en-US" sz="2604" spc="-52" b="tru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Example projection: Investing $100K could </a:t>
            </a:r>
          </a:p>
          <a:p>
            <a:pPr algn="l">
              <a:lnSpc>
                <a:spcPts val="5286"/>
              </a:lnSpc>
            </a:pPr>
            <a:r>
              <a:rPr lang="en-US" sz="2604" spc="-52" b="tru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significantly multiply over 10-20 years.</a:t>
            </a:r>
          </a:p>
          <a:p>
            <a:pPr algn="l">
              <a:lnSpc>
                <a:spcPts val="5286"/>
              </a:lnSpc>
            </a:pPr>
          </a:p>
          <a:p>
            <a:pPr algn="l">
              <a:lnSpc>
                <a:spcPts val="5286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497943" y="4774951"/>
            <a:ext cx="272314" cy="339489"/>
          </a:xfrm>
          <a:custGeom>
            <a:avLst/>
            <a:gdLst/>
            <a:ahLst/>
            <a:cxnLst/>
            <a:rect r="r" b="b" t="t" l="l"/>
            <a:pathLst>
              <a:path h="339489" w="272314">
                <a:moveTo>
                  <a:pt x="0" y="0"/>
                </a:moveTo>
                <a:lnTo>
                  <a:pt x="272314" y="0"/>
                </a:lnTo>
                <a:lnTo>
                  <a:pt x="272314" y="339489"/>
                </a:lnTo>
                <a:lnTo>
                  <a:pt x="0" y="3394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7943" y="6102669"/>
            <a:ext cx="272314" cy="339489"/>
          </a:xfrm>
          <a:custGeom>
            <a:avLst/>
            <a:gdLst/>
            <a:ahLst/>
            <a:cxnLst/>
            <a:rect r="r" b="b" t="t" l="l"/>
            <a:pathLst>
              <a:path h="339489" w="272314">
                <a:moveTo>
                  <a:pt x="0" y="0"/>
                </a:moveTo>
                <a:lnTo>
                  <a:pt x="272314" y="0"/>
                </a:lnTo>
                <a:lnTo>
                  <a:pt x="272314" y="339489"/>
                </a:lnTo>
                <a:lnTo>
                  <a:pt x="0" y="3394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109803" y="3504728"/>
            <a:ext cx="7563218" cy="6894206"/>
            <a:chOff x="0" y="0"/>
            <a:chExt cx="1114129" cy="101557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14129" cy="1015577"/>
            </a:xfrm>
            <a:custGeom>
              <a:avLst/>
              <a:gdLst/>
              <a:ahLst/>
              <a:cxnLst/>
              <a:rect r="r" b="b" t="t" l="l"/>
              <a:pathLst>
                <a:path h="1015577" w="1114129">
                  <a:moveTo>
                    <a:pt x="23543" y="0"/>
                  </a:moveTo>
                  <a:lnTo>
                    <a:pt x="1090585" y="0"/>
                  </a:lnTo>
                  <a:cubicBezTo>
                    <a:pt x="1103588" y="0"/>
                    <a:pt x="1114129" y="10541"/>
                    <a:pt x="1114129" y="23543"/>
                  </a:cubicBezTo>
                  <a:lnTo>
                    <a:pt x="1114129" y="992034"/>
                  </a:lnTo>
                  <a:cubicBezTo>
                    <a:pt x="1114129" y="1005036"/>
                    <a:pt x="1103588" y="1015577"/>
                    <a:pt x="1090585" y="1015577"/>
                  </a:cubicBezTo>
                  <a:lnTo>
                    <a:pt x="23543" y="1015577"/>
                  </a:lnTo>
                  <a:cubicBezTo>
                    <a:pt x="10541" y="1015577"/>
                    <a:pt x="0" y="1005036"/>
                    <a:pt x="0" y="992034"/>
                  </a:cubicBezTo>
                  <a:lnTo>
                    <a:pt x="0" y="23543"/>
                  </a:lnTo>
                  <a:cubicBezTo>
                    <a:pt x="0" y="10541"/>
                    <a:pt x="10541" y="0"/>
                    <a:pt x="23543" y="0"/>
                  </a:cubicBezTo>
                  <a:close/>
                </a:path>
              </a:pathLst>
            </a:custGeom>
            <a:blipFill>
              <a:blip r:embed="rId7"/>
              <a:stretch>
                <a:fillRect l="-18280" t="0" r="-1828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497943" y="1361413"/>
            <a:ext cx="11170196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00"/>
              </a:lnSpc>
              <a:spcBef>
                <a:spcPct val="0"/>
              </a:spcBef>
            </a:pPr>
            <a:r>
              <a:rPr lang="en-US" b="true" sz="6000" spc="-120">
                <a:solidFill>
                  <a:srgbClr val="035D6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Investment vs. Bank Returns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31229" y="2524027"/>
            <a:ext cx="12286389" cy="457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5"/>
              </a:lnSpc>
            </a:pPr>
            <a:r>
              <a:rPr lang="en-US" sz="2604" spc="-52" b="tru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Real Estate Investment vs. Traditional Savings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6361" y="-323903"/>
            <a:ext cx="18440722" cy="12293815"/>
          </a:xfrm>
          <a:custGeom>
            <a:avLst/>
            <a:gdLst/>
            <a:ahLst/>
            <a:cxnLst/>
            <a:rect r="r" b="b" t="t" l="l"/>
            <a:pathLst>
              <a:path h="12293815" w="18440722">
                <a:moveTo>
                  <a:pt x="0" y="0"/>
                </a:moveTo>
                <a:lnTo>
                  <a:pt x="18440722" y="0"/>
                </a:lnTo>
                <a:lnTo>
                  <a:pt x="18440722" y="12293815"/>
                </a:lnTo>
                <a:lnTo>
                  <a:pt x="0" y="122938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4910781" y="0"/>
            <a:ext cx="3377219" cy="3377219"/>
          </a:xfrm>
          <a:custGeom>
            <a:avLst/>
            <a:gdLst/>
            <a:ahLst/>
            <a:cxnLst/>
            <a:rect r="r" b="b" t="t" l="l"/>
            <a:pathLst>
              <a:path h="3377219" w="3377219">
                <a:moveTo>
                  <a:pt x="3377219" y="0"/>
                </a:moveTo>
                <a:lnTo>
                  <a:pt x="0" y="0"/>
                </a:lnTo>
                <a:lnTo>
                  <a:pt x="0" y="3377219"/>
                </a:lnTo>
                <a:lnTo>
                  <a:pt x="3377219" y="3377219"/>
                </a:lnTo>
                <a:lnTo>
                  <a:pt x="337721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0">
            <a:off x="15572351" y="6785389"/>
            <a:ext cx="4201427" cy="4201427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0" cap="sq">
              <a:solidFill>
                <a:srgbClr val="AEEA00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802252" y="2911468"/>
            <a:ext cx="233146" cy="290660"/>
          </a:xfrm>
          <a:custGeom>
            <a:avLst/>
            <a:gdLst/>
            <a:ahLst/>
            <a:cxnLst/>
            <a:rect r="r" b="b" t="t" l="l"/>
            <a:pathLst>
              <a:path h="290660" w="233146">
                <a:moveTo>
                  <a:pt x="0" y="0"/>
                </a:moveTo>
                <a:lnTo>
                  <a:pt x="233146" y="0"/>
                </a:lnTo>
                <a:lnTo>
                  <a:pt x="233146" y="290660"/>
                </a:lnTo>
                <a:lnTo>
                  <a:pt x="0" y="290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02252" y="3631394"/>
            <a:ext cx="233146" cy="290660"/>
          </a:xfrm>
          <a:custGeom>
            <a:avLst/>
            <a:gdLst/>
            <a:ahLst/>
            <a:cxnLst/>
            <a:rect r="r" b="b" t="t" l="l"/>
            <a:pathLst>
              <a:path h="290660" w="233146">
                <a:moveTo>
                  <a:pt x="0" y="0"/>
                </a:moveTo>
                <a:lnTo>
                  <a:pt x="233146" y="0"/>
                </a:lnTo>
                <a:lnTo>
                  <a:pt x="233146" y="290660"/>
                </a:lnTo>
                <a:lnTo>
                  <a:pt x="0" y="290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802252" y="4332270"/>
            <a:ext cx="233146" cy="290660"/>
          </a:xfrm>
          <a:custGeom>
            <a:avLst/>
            <a:gdLst/>
            <a:ahLst/>
            <a:cxnLst/>
            <a:rect r="r" b="b" t="t" l="l"/>
            <a:pathLst>
              <a:path h="290660" w="233146">
                <a:moveTo>
                  <a:pt x="0" y="0"/>
                </a:moveTo>
                <a:lnTo>
                  <a:pt x="233146" y="0"/>
                </a:lnTo>
                <a:lnTo>
                  <a:pt x="233146" y="290660"/>
                </a:lnTo>
                <a:lnTo>
                  <a:pt x="0" y="290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2329070" y="5443031"/>
            <a:ext cx="10733187" cy="5046698"/>
            <a:chOff x="0" y="0"/>
            <a:chExt cx="1908400" cy="89732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08400" cy="897321"/>
            </a:xfrm>
            <a:custGeom>
              <a:avLst/>
              <a:gdLst/>
              <a:ahLst/>
              <a:cxnLst/>
              <a:rect r="r" b="b" t="t" l="l"/>
              <a:pathLst>
                <a:path h="897321" w="1908400">
                  <a:moveTo>
                    <a:pt x="16590" y="0"/>
                  </a:moveTo>
                  <a:lnTo>
                    <a:pt x="1891810" y="0"/>
                  </a:lnTo>
                  <a:cubicBezTo>
                    <a:pt x="1896210" y="0"/>
                    <a:pt x="1900430" y="1748"/>
                    <a:pt x="1903541" y="4859"/>
                  </a:cubicBezTo>
                  <a:cubicBezTo>
                    <a:pt x="1906652" y="7970"/>
                    <a:pt x="1908400" y="12190"/>
                    <a:pt x="1908400" y="16590"/>
                  </a:cubicBezTo>
                  <a:lnTo>
                    <a:pt x="1908400" y="880731"/>
                  </a:lnTo>
                  <a:cubicBezTo>
                    <a:pt x="1908400" y="885131"/>
                    <a:pt x="1906652" y="889351"/>
                    <a:pt x="1903541" y="892462"/>
                  </a:cubicBezTo>
                  <a:cubicBezTo>
                    <a:pt x="1900430" y="895573"/>
                    <a:pt x="1896210" y="897321"/>
                    <a:pt x="1891810" y="897321"/>
                  </a:cubicBezTo>
                  <a:lnTo>
                    <a:pt x="16590" y="897321"/>
                  </a:lnTo>
                  <a:cubicBezTo>
                    <a:pt x="12190" y="897321"/>
                    <a:pt x="7970" y="895573"/>
                    <a:pt x="4859" y="892462"/>
                  </a:cubicBezTo>
                  <a:cubicBezTo>
                    <a:pt x="1748" y="889351"/>
                    <a:pt x="0" y="885131"/>
                    <a:pt x="0" y="880731"/>
                  </a:cubicBezTo>
                  <a:lnTo>
                    <a:pt x="0" y="16590"/>
                  </a:lnTo>
                  <a:cubicBezTo>
                    <a:pt x="0" y="12190"/>
                    <a:pt x="1748" y="7970"/>
                    <a:pt x="4859" y="4859"/>
                  </a:cubicBezTo>
                  <a:cubicBezTo>
                    <a:pt x="7970" y="1748"/>
                    <a:pt x="12190" y="0"/>
                    <a:pt x="16590" y="0"/>
                  </a:cubicBezTo>
                  <a:close/>
                </a:path>
              </a:pathLst>
            </a:custGeom>
            <a:blipFill>
              <a:blip r:embed="rId7"/>
              <a:stretch>
                <a:fillRect l="0" t="-44011" r="0" b="-2613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695214" y="672898"/>
            <a:ext cx="11237583" cy="1019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89"/>
              </a:lnSpc>
              <a:spcBef>
                <a:spcPct val="0"/>
              </a:spcBef>
            </a:pPr>
            <a:r>
              <a:rPr lang="en-US" b="true" sz="5992" spc="-119">
                <a:solidFill>
                  <a:srgbClr val="035D6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Reliable Backup Plan: Renting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95214" y="1769377"/>
            <a:ext cx="9722181" cy="472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99"/>
              </a:lnSpc>
            </a:pPr>
            <a:r>
              <a:rPr lang="en-US" b="true" sz="2599">
                <a:solidFill>
                  <a:srgbClr val="34343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Secure Your Investment with a Solid Plan B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546185" y="2682868"/>
            <a:ext cx="11971549" cy="3322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80"/>
              </a:lnSpc>
            </a:pPr>
            <a:r>
              <a:rPr lang="en-US" sz="2599" b="true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Rental income exceeds typical bank interest.</a:t>
            </a:r>
          </a:p>
          <a:p>
            <a:pPr algn="l">
              <a:lnSpc>
                <a:spcPts val="5380"/>
              </a:lnSpc>
            </a:pPr>
            <a:r>
              <a:rPr lang="en-US" sz="2599" b="true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Florida’s landlord-friendly regulations.</a:t>
            </a:r>
          </a:p>
          <a:p>
            <a:pPr algn="l">
              <a:lnSpc>
                <a:spcPts val="5380"/>
              </a:lnSpc>
            </a:pPr>
            <a:r>
              <a:rPr lang="en-US" sz="2599" b="true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Long-term value appreciation ensures growth.</a:t>
            </a:r>
          </a:p>
          <a:p>
            <a:pPr algn="l">
              <a:lnSpc>
                <a:spcPts val="5380"/>
              </a:lnSpc>
            </a:pPr>
          </a:p>
          <a:p>
            <a:pPr algn="l" marL="0" indent="0" lvl="0">
              <a:lnSpc>
                <a:spcPts val="5380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675695"/>
            <a:chOff x="0" y="0"/>
            <a:chExt cx="4816593" cy="28117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811706"/>
            </a:xfrm>
            <a:custGeom>
              <a:avLst/>
              <a:gdLst/>
              <a:ahLst/>
              <a:cxnLst/>
              <a:rect r="r" b="b" t="t" l="l"/>
              <a:pathLst>
                <a:path h="281170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811706"/>
                  </a:lnTo>
                  <a:lnTo>
                    <a:pt x="0" y="2811706"/>
                  </a:lnTo>
                  <a:close/>
                </a:path>
              </a:pathLst>
            </a:custGeom>
            <a:solidFill>
              <a:srgbClr val="035D6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8498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56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10800000">
            <a:off x="2353149" y="7194260"/>
            <a:ext cx="14337773" cy="1935092"/>
          </a:xfrm>
          <a:custGeom>
            <a:avLst/>
            <a:gdLst/>
            <a:ahLst/>
            <a:cxnLst/>
            <a:rect r="r" b="b" t="t" l="l"/>
            <a:pathLst>
              <a:path h="1935092" w="14337773">
                <a:moveTo>
                  <a:pt x="0" y="0"/>
                </a:moveTo>
                <a:lnTo>
                  <a:pt x="14337774" y="0"/>
                </a:lnTo>
                <a:lnTo>
                  <a:pt x="14337774" y="1935092"/>
                </a:lnTo>
                <a:lnTo>
                  <a:pt x="0" y="19350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391" r="0" b="-41447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223430" y="-1239124"/>
            <a:ext cx="19232012" cy="12765248"/>
          </a:xfrm>
          <a:custGeom>
            <a:avLst/>
            <a:gdLst/>
            <a:ahLst/>
            <a:cxnLst/>
            <a:rect r="r" b="b" t="t" l="l"/>
            <a:pathLst>
              <a:path h="12765248" w="19232012">
                <a:moveTo>
                  <a:pt x="0" y="0"/>
                </a:moveTo>
                <a:lnTo>
                  <a:pt x="19232012" y="0"/>
                </a:lnTo>
                <a:lnTo>
                  <a:pt x="19232012" y="12765248"/>
                </a:lnTo>
                <a:lnTo>
                  <a:pt x="0" y="127652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9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558204" y="1989307"/>
            <a:ext cx="14337773" cy="1935092"/>
          </a:xfrm>
          <a:custGeom>
            <a:avLst/>
            <a:gdLst/>
            <a:ahLst/>
            <a:cxnLst/>
            <a:rect r="r" b="b" t="t" l="l"/>
            <a:pathLst>
              <a:path h="1935092" w="14337773">
                <a:moveTo>
                  <a:pt x="0" y="0"/>
                </a:moveTo>
                <a:lnTo>
                  <a:pt x="14337774" y="0"/>
                </a:lnTo>
                <a:lnTo>
                  <a:pt x="14337774" y="1935092"/>
                </a:lnTo>
                <a:lnTo>
                  <a:pt x="0" y="19350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391" r="0" b="-41447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4054729" y="2338372"/>
            <a:ext cx="10934615" cy="5998951"/>
            <a:chOff x="0" y="0"/>
            <a:chExt cx="2879899" cy="157997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79898" cy="1579971"/>
            </a:xfrm>
            <a:custGeom>
              <a:avLst/>
              <a:gdLst/>
              <a:ahLst/>
              <a:cxnLst/>
              <a:rect r="r" b="b" t="t" l="l"/>
              <a:pathLst>
                <a:path h="1579971" w="2879898">
                  <a:moveTo>
                    <a:pt x="36109" y="0"/>
                  </a:moveTo>
                  <a:lnTo>
                    <a:pt x="2843789" y="0"/>
                  </a:lnTo>
                  <a:cubicBezTo>
                    <a:pt x="2853366" y="0"/>
                    <a:pt x="2862551" y="3804"/>
                    <a:pt x="2869322" y="10576"/>
                  </a:cubicBezTo>
                  <a:cubicBezTo>
                    <a:pt x="2876094" y="17348"/>
                    <a:pt x="2879898" y="26532"/>
                    <a:pt x="2879898" y="36109"/>
                  </a:cubicBezTo>
                  <a:lnTo>
                    <a:pt x="2879898" y="1543862"/>
                  </a:lnTo>
                  <a:cubicBezTo>
                    <a:pt x="2879898" y="1553438"/>
                    <a:pt x="2876094" y="1562623"/>
                    <a:pt x="2869322" y="1569395"/>
                  </a:cubicBezTo>
                  <a:cubicBezTo>
                    <a:pt x="2862551" y="1576166"/>
                    <a:pt x="2853366" y="1579971"/>
                    <a:pt x="2843789" y="1579971"/>
                  </a:cubicBezTo>
                  <a:lnTo>
                    <a:pt x="36109" y="1579971"/>
                  </a:lnTo>
                  <a:cubicBezTo>
                    <a:pt x="26532" y="1579971"/>
                    <a:pt x="17348" y="1576166"/>
                    <a:pt x="10576" y="1569395"/>
                  </a:cubicBezTo>
                  <a:cubicBezTo>
                    <a:pt x="3804" y="1562623"/>
                    <a:pt x="0" y="1553438"/>
                    <a:pt x="0" y="1543862"/>
                  </a:cubicBezTo>
                  <a:lnTo>
                    <a:pt x="0" y="36109"/>
                  </a:lnTo>
                  <a:cubicBezTo>
                    <a:pt x="0" y="26532"/>
                    <a:pt x="3804" y="17348"/>
                    <a:pt x="10576" y="10576"/>
                  </a:cubicBezTo>
                  <a:cubicBezTo>
                    <a:pt x="17348" y="3804"/>
                    <a:pt x="26532" y="0"/>
                    <a:pt x="36109" y="0"/>
                  </a:cubicBezTo>
                  <a:close/>
                </a:path>
              </a:pathLst>
            </a:custGeom>
            <a:solidFill>
              <a:srgbClr val="035D6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879899" cy="16180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56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4848061" y="3444406"/>
            <a:ext cx="290356" cy="361982"/>
          </a:xfrm>
          <a:custGeom>
            <a:avLst/>
            <a:gdLst/>
            <a:ahLst/>
            <a:cxnLst/>
            <a:rect r="r" b="b" t="t" l="l"/>
            <a:pathLst>
              <a:path h="361982" w="290356">
                <a:moveTo>
                  <a:pt x="0" y="0"/>
                </a:moveTo>
                <a:lnTo>
                  <a:pt x="290356" y="0"/>
                </a:lnTo>
                <a:lnTo>
                  <a:pt x="290356" y="361982"/>
                </a:lnTo>
                <a:lnTo>
                  <a:pt x="0" y="3619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848061" y="5868255"/>
            <a:ext cx="290356" cy="361982"/>
          </a:xfrm>
          <a:custGeom>
            <a:avLst/>
            <a:gdLst/>
            <a:ahLst/>
            <a:cxnLst/>
            <a:rect r="r" b="b" t="t" l="l"/>
            <a:pathLst>
              <a:path h="361982" w="290356">
                <a:moveTo>
                  <a:pt x="0" y="0"/>
                </a:moveTo>
                <a:lnTo>
                  <a:pt x="290356" y="0"/>
                </a:lnTo>
                <a:lnTo>
                  <a:pt x="290356" y="361983"/>
                </a:lnTo>
                <a:lnTo>
                  <a:pt x="0" y="3619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848061" y="4524836"/>
            <a:ext cx="290356" cy="361982"/>
          </a:xfrm>
          <a:custGeom>
            <a:avLst/>
            <a:gdLst/>
            <a:ahLst/>
            <a:cxnLst/>
            <a:rect r="r" b="b" t="t" l="l"/>
            <a:pathLst>
              <a:path h="361982" w="290356">
                <a:moveTo>
                  <a:pt x="0" y="0"/>
                </a:moveTo>
                <a:lnTo>
                  <a:pt x="290356" y="0"/>
                </a:lnTo>
                <a:lnTo>
                  <a:pt x="290356" y="361982"/>
                </a:lnTo>
                <a:lnTo>
                  <a:pt x="0" y="3619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333521" y="2437030"/>
            <a:ext cx="14381829" cy="7586415"/>
          </a:xfrm>
          <a:custGeom>
            <a:avLst/>
            <a:gdLst/>
            <a:ahLst/>
            <a:cxnLst/>
            <a:rect r="r" b="b" t="t" l="l"/>
            <a:pathLst>
              <a:path h="7586415" w="14381829">
                <a:moveTo>
                  <a:pt x="0" y="0"/>
                </a:moveTo>
                <a:lnTo>
                  <a:pt x="14381828" y="0"/>
                </a:lnTo>
                <a:lnTo>
                  <a:pt x="14381828" y="7586415"/>
                </a:lnTo>
                <a:lnTo>
                  <a:pt x="0" y="75864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547683" y="799565"/>
            <a:ext cx="9689785" cy="2157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69"/>
              </a:lnSpc>
              <a:spcBef>
                <a:spcPct val="0"/>
              </a:spcBef>
            </a:pPr>
            <a:r>
              <a:rPr lang="en-US" b="true" sz="6192" spc="-123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Why Choose Florida?</a:t>
            </a:r>
          </a:p>
          <a:p>
            <a:pPr algn="ctr" marL="0" indent="0" lvl="0">
              <a:lnSpc>
                <a:spcPts val="8669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5569842" y="3256787"/>
            <a:ext cx="8913350" cy="490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44"/>
              </a:lnSpc>
            </a:pPr>
            <a:r>
              <a:rPr lang="en-US" sz="3785" spc="-60" b="true">
                <a:solidFill>
                  <a:srgbClr val="FDFBFB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Landlord-friendly policies.</a:t>
            </a:r>
          </a:p>
          <a:p>
            <a:pPr algn="l">
              <a:lnSpc>
                <a:spcPts val="4844"/>
              </a:lnSpc>
            </a:pPr>
          </a:p>
          <a:p>
            <a:pPr algn="l">
              <a:lnSpc>
                <a:spcPts val="4844"/>
              </a:lnSpc>
            </a:pPr>
            <a:r>
              <a:rPr lang="en-US" sz="3785" spc="-60" b="true">
                <a:solidFill>
                  <a:srgbClr val="FDFBFB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Continuous property value growth.</a:t>
            </a:r>
          </a:p>
          <a:p>
            <a:pPr algn="l">
              <a:lnSpc>
                <a:spcPts val="4844"/>
              </a:lnSpc>
            </a:pPr>
          </a:p>
          <a:p>
            <a:pPr algn="l">
              <a:lnSpc>
                <a:spcPts val="4844"/>
              </a:lnSpc>
            </a:pPr>
            <a:r>
              <a:rPr lang="en-US" sz="3785" spc="-60" b="true">
                <a:solidFill>
                  <a:srgbClr val="FDFBFB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Strong rental demand, </a:t>
            </a:r>
          </a:p>
          <a:p>
            <a:pPr algn="l">
              <a:lnSpc>
                <a:spcPts val="4844"/>
              </a:lnSpc>
            </a:pPr>
            <a:r>
              <a:rPr lang="en-US" sz="3785" spc="-60" b="true">
                <a:solidFill>
                  <a:srgbClr val="FDFBFB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stable market.</a:t>
            </a:r>
          </a:p>
          <a:p>
            <a:pPr algn="l">
              <a:lnSpc>
                <a:spcPts val="4844"/>
              </a:lnSpc>
            </a:pPr>
          </a:p>
          <a:p>
            <a:pPr algn="l">
              <a:lnSpc>
                <a:spcPts val="4844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05641" y="-320381"/>
            <a:ext cx="19299282" cy="11959196"/>
          </a:xfrm>
          <a:custGeom>
            <a:avLst/>
            <a:gdLst/>
            <a:ahLst/>
            <a:cxnLst/>
            <a:rect r="r" b="b" t="t" l="l"/>
            <a:pathLst>
              <a:path h="11959196" w="19299282">
                <a:moveTo>
                  <a:pt x="0" y="0"/>
                </a:moveTo>
                <a:lnTo>
                  <a:pt x="19299282" y="0"/>
                </a:lnTo>
                <a:lnTo>
                  <a:pt x="19299282" y="11959196"/>
                </a:lnTo>
                <a:lnTo>
                  <a:pt x="0" y="11959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-3792" r="0" b="-379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6486776" y="-1121975"/>
            <a:ext cx="1848804" cy="3711102"/>
          </a:xfrm>
          <a:custGeom>
            <a:avLst/>
            <a:gdLst/>
            <a:ahLst/>
            <a:cxnLst/>
            <a:rect r="r" b="b" t="t" l="l"/>
            <a:pathLst>
              <a:path h="3711102" w="1848804">
                <a:moveTo>
                  <a:pt x="0" y="0"/>
                </a:moveTo>
                <a:lnTo>
                  <a:pt x="1848804" y="0"/>
                </a:lnTo>
                <a:lnTo>
                  <a:pt x="1848804" y="3711103"/>
                </a:lnTo>
                <a:lnTo>
                  <a:pt x="0" y="37111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-1740500" y="-1036855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1" y="0"/>
                </a:lnTo>
                <a:lnTo>
                  <a:pt x="32993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-5400000">
            <a:off x="2441782" y="8229600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1" y="0"/>
                </a:lnTo>
                <a:lnTo>
                  <a:pt x="32993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558821" y="2931004"/>
            <a:ext cx="235731" cy="293882"/>
          </a:xfrm>
          <a:custGeom>
            <a:avLst/>
            <a:gdLst/>
            <a:ahLst/>
            <a:cxnLst/>
            <a:rect r="r" b="b" t="t" l="l"/>
            <a:pathLst>
              <a:path h="293882" w="235731">
                <a:moveTo>
                  <a:pt x="0" y="0"/>
                </a:moveTo>
                <a:lnTo>
                  <a:pt x="235731" y="0"/>
                </a:lnTo>
                <a:lnTo>
                  <a:pt x="235731" y="293882"/>
                </a:lnTo>
                <a:lnTo>
                  <a:pt x="0" y="2938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58821" y="3663254"/>
            <a:ext cx="235731" cy="293882"/>
          </a:xfrm>
          <a:custGeom>
            <a:avLst/>
            <a:gdLst/>
            <a:ahLst/>
            <a:cxnLst/>
            <a:rect r="r" b="b" t="t" l="l"/>
            <a:pathLst>
              <a:path h="293882" w="235731">
                <a:moveTo>
                  <a:pt x="0" y="0"/>
                </a:moveTo>
                <a:lnTo>
                  <a:pt x="235731" y="0"/>
                </a:lnTo>
                <a:lnTo>
                  <a:pt x="235731" y="293882"/>
                </a:lnTo>
                <a:lnTo>
                  <a:pt x="0" y="2938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58821" y="4385761"/>
            <a:ext cx="235731" cy="293882"/>
          </a:xfrm>
          <a:custGeom>
            <a:avLst/>
            <a:gdLst/>
            <a:ahLst/>
            <a:cxnLst/>
            <a:rect r="r" b="b" t="t" l="l"/>
            <a:pathLst>
              <a:path h="293882" w="235731">
                <a:moveTo>
                  <a:pt x="0" y="0"/>
                </a:moveTo>
                <a:lnTo>
                  <a:pt x="235731" y="0"/>
                </a:lnTo>
                <a:lnTo>
                  <a:pt x="235731" y="293882"/>
                </a:lnTo>
                <a:lnTo>
                  <a:pt x="0" y="2938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6860057" y="5224378"/>
            <a:ext cx="10122205" cy="4433810"/>
            <a:chOff x="0" y="0"/>
            <a:chExt cx="1636801" cy="71696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636801" cy="716965"/>
            </a:xfrm>
            <a:custGeom>
              <a:avLst/>
              <a:gdLst/>
              <a:ahLst/>
              <a:cxnLst/>
              <a:rect r="r" b="b" t="t" l="l"/>
              <a:pathLst>
                <a:path h="716965" w="1636801">
                  <a:moveTo>
                    <a:pt x="17591" y="0"/>
                  </a:moveTo>
                  <a:lnTo>
                    <a:pt x="1619209" y="0"/>
                  </a:lnTo>
                  <a:cubicBezTo>
                    <a:pt x="1623875" y="0"/>
                    <a:pt x="1628349" y="1853"/>
                    <a:pt x="1631648" y="5152"/>
                  </a:cubicBezTo>
                  <a:cubicBezTo>
                    <a:pt x="1634947" y="8451"/>
                    <a:pt x="1636801" y="12926"/>
                    <a:pt x="1636801" y="17591"/>
                  </a:cubicBezTo>
                  <a:lnTo>
                    <a:pt x="1636801" y="699373"/>
                  </a:lnTo>
                  <a:cubicBezTo>
                    <a:pt x="1636801" y="709089"/>
                    <a:pt x="1628925" y="716965"/>
                    <a:pt x="1619209" y="716965"/>
                  </a:cubicBezTo>
                  <a:lnTo>
                    <a:pt x="17591" y="716965"/>
                  </a:lnTo>
                  <a:cubicBezTo>
                    <a:pt x="12926" y="716965"/>
                    <a:pt x="8451" y="715111"/>
                    <a:pt x="5152" y="711812"/>
                  </a:cubicBezTo>
                  <a:cubicBezTo>
                    <a:pt x="1853" y="708513"/>
                    <a:pt x="0" y="704039"/>
                    <a:pt x="0" y="699373"/>
                  </a:cubicBezTo>
                  <a:lnTo>
                    <a:pt x="0" y="17591"/>
                  </a:lnTo>
                  <a:cubicBezTo>
                    <a:pt x="0" y="12926"/>
                    <a:pt x="1853" y="8451"/>
                    <a:pt x="5152" y="5152"/>
                  </a:cubicBezTo>
                  <a:cubicBezTo>
                    <a:pt x="8451" y="1853"/>
                    <a:pt x="12926" y="0"/>
                    <a:pt x="17591" y="0"/>
                  </a:cubicBezTo>
                  <a:close/>
                </a:path>
              </a:pathLst>
            </a:custGeom>
            <a:blipFill>
              <a:blip r:embed="rId9"/>
              <a:stretch>
                <a:fillRect l="0" t="-10602" r="0" b="-1060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558821" y="1027025"/>
            <a:ext cx="9689785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00"/>
              </a:lnSpc>
              <a:spcBef>
                <a:spcPct val="0"/>
              </a:spcBef>
            </a:pPr>
            <a:r>
              <a:rPr lang="en-US" b="true" sz="6000" spc="-120">
                <a:solidFill>
                  <a:srgbClr val="035D6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Transparency and Trust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66046" y="2901959"/>
            <a:ext cx="17419071" cy="2568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692" spc="-53" b="true">
                <a:solidFill>
                  <a:srgbClr val="035D6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Clear, open communication throughout.</a:t>
            </a:r>
          </a:p>
          <a:p>
            <a:pPr algn="l">
              <a:lnSpc>
                <a:spcPts val="2880"/>
              </a:lnSpc>
            </a:pPr>
          </a:p>
          <a:p>
            <a:pPr algn="l">
              <a:lnSpc>
                <a:spcPts val="2880"/>
              </a:lnSpc>
            </a:pPr>
            <a:r>
              <a:rPr lang="en-US" sz="2692" spc="-53" b="true">
                <a:solidFill>
                  <a:srgbClr val="035D6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Proven track record in successful flipping projects.</a:t>
            </a:r>
          </a:p>
          <a:p>
            <a:pPr algn="l">
              <a:lnSpc>
                <a:spcPts val="2880"/>
              </a:lnSpc>
            </a:pPr>
          </a:p>
          <a:p>
            <a:pPr algn="l">
              <a:lnSpc>
                <a:spcPts val="2880"/>
              </a:lnSpc>
            </a:pPr>
            <a:r>
              <a:rPr lang="en-US" sz="2692" spc="-53" b="true">
                <a:solidFill>
                  <a:srgbClr val="035D6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Full visibility into project costs and progress.</a:t>
            </a:r>
          </a:p>
          <a:p>
            <a:pPr algn="l">
              <a:lnSpc>
                <a:spcPts val="2880"/>
              </a:lnSpc>
            </a:pPr>
          </a:p>
          <a:p>
            <a:pPr algn="l" marL="0" indent="0" lvl="0">
              <a:lnSpc>
                <a:spcPts val="2880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751175" y="-755846"/>
            <a:ext cx="21790350" cy="12151697"/>
            <a:chOff x="0" y="0"/>
            <a:chExt cx="5739022" cy="320044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739022" cy="3200447"/>
            </a:xfrm>
            <a:custGeom>
              <a:avLst/>
              <a:gdLst/>
              <a:ahLst/>
              <a:cxnLst/>
              <a:rect r="r" b="b" t="t" l="l"/>
              <a:pathLst>
                <a:path h="3200447" w="5739022">
                  <a:moveTo>
                    <a:pt x="8882" y="0"/>
                  </a:moveTo>
                  <a:lnTo>
                    <a:pt x="5730140" y="0"/>
                  </a:lnTo>
                  <a:cubicBezTo>
                    <a:pt x="5735045" y="0"/>
                    <a:pt x="5739022" y="3977"/>
                    <a:pt x="5739022" y="8882"/>
                  </a:cubicBezTo>
                  <a:lnTo>
                    <a:pt x="5739022" y="3191565"/>
                  </a:lnTo>
                  <a:cubicBezTo>
                    <a:pt x="5739022" y="3193921"/>
                    <a:pt x="5738086" y="3196180"/>
                    <a:pt x="5736421" y="3197846"/>
                  </a:cubicBezTo>
                  <a:cubicBezTo>
                    <a:pt x="5734755" y="3199511"/>
                    <a:pt x="5732495" y="3200447"/>
                    <a:pt x="5730140" y="3200447"/>
                  </a:cubicBezTo>
                  <a:lnTo>
                    <a:pt x="8882" y="3200447"/>
                  </a:lnTo>
                  <a:cubicBezTo>
                    <a:pt x="3977" y="3200447"/>
                    <a:pt x="0" y="3196470"/>
                    <a:pt x="0" y="3191565"/>
                  </a:cubicBezTo>
                  <a:lnTo>
                    <a:pt x="0" y="8882"/>
                  </a:lnTo>
                  <a:cubicBezTo>
                    <a:pt x="0" y="3977"/>
                    <a:pt x="3977" y="0"/>
                    <a:pt x="8882" y="0"/>
                  </a:cubicBezTo>
                  <a:close/>
                </a:path>
              </a:pathLst>
            </a:custGeom>
            <a:solidFill>
              <a:srgbClr val="FDFBFB">
                <a:alpha val="98824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5739022" cy="32194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135492" y="-274185"/>
            <a:ext cx="20014726" cy="13343151"/>
          </a:xfrm>
          <a:custGeom>
            <a:avLst/>
            <a:gdLst/>
            <a:ahLst/>
            <a:cxnLst/>
            <a:rect r="r" b="b" t="t" l="l"/>
            <a:pathLst>
              <a:path h="13343151" w="20014726">
                <a:moveTo>
                  <a:pt x="0" y="0"/>
                </a:moveTo>
                <a:lnTo>
                  <a:pt x="20014726" y="0"/>
                </a:lnTo>
                <a:lnTo>
                  <a:pt x="20014726" y="13343151"/>
                </a:lnTo>
                <a:lnTo>
                  <a:pt x="0" y="133431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7308691" y="-507835"/>
            <a:ext cx="5578401" cy="5578401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71475" cap="sq">
              <a:solidFill>
                <a:srgbClr val="106861">
                  <a:alpha val="37647"/>
                </a:srgbClr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059672" y="2963105"/>
            <a:ext cx="145714" cy="181659"/>
          </a:xfrm>
          <a:custGeom>
            <a:avLst/>
            <a:gdLst/>
            <a:ahLst/>
            <a:cxnLst/>
            <a:rect r="r" b="b" t="t" l="l"/>
            <a:pathLst>
              <a:path h="181659" w="145714">
                <a:moveTo>
                  <a:pt x="0" y="0"/>
                </a:moveTo>
                <a:lnTo>
                  <a:pt x="145714" y="0"/>
                </a:lnTo>
                <a:lnTo>
                  <a:pt x="145714" y="181658"/>
                </a:lnTo>
                <a:lnTo>
                  <a:pt x="0" y="1816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59672" y="3487049"/>
            <a:ext cx="145714" cy="181659"/>
          </a:xfrm>
          <a:custGeom>
            <a:avLst/>
            <a:gdLst/>
            <a:ahLst/>
            <a:cxnLst/>
            <a:rect r="r" b="b" t="t" l="l"/>
            <a:pathLst>
              <a:path h="181659" w="145714">
                <a:moveTo>
                  <a:pt x="0" y="0"/>
                </a:moveTo>
                <a:lnTo>
                  <a:pt x="145714" y="0"/>
                </a:lnTo>
                <a:lnTo>
                  <a:pt x="145714" y="181658"/>
                </a:lnTo>
                <a:lnTo>
                  <a:pt x="0" y="1816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59672" y="4011607"/>
            <a:ext cx="145714" cy="181659"/>
          </a:xfrm>
          <a:custGeom>
            <a:avLst/>
            <a:gdLst/>
            <a:ahLst/>
            <a:cxnLst/>
            <a:rect r="r" b="b" t="t" l="l"/>
            <a:pathLst>
              <a:path h="181659" w="145714">
                <a:moveTo>
                  <a:pt x="0" y="0"/>
                </a:moveTo>
                <a:lnTo>
                  <a:pt x="145714" y="0"/>
                </a:lnTo>
                <a:lnTo>
                  <a:pt x="145714" y="181659"/>
                </a:lnTo>
                <a:lnTo>
                  <a:pt x="0" y="1816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59672" y="4576139"/>
            <a:ext cx="145714" cy="181659"/>
          </a:xfrm>
          <a:custGeom>
            <a:avLst/>
            <a:gdLst/>
            <a:ahLst/>
            <a:cxnLst/>
            <a:rect r="r" b="b" t="t" l="l"/>
            <a:pathLst>
              <a:path h="181659" w="145714">
                <a:moveTo>
                  <a:pt x="0" y="0"/>
                </a:moveTo>
                <a:lnTo>
                  <a:pt x="145714" y="0"/>
                </a:lnTo>
                <a:lnTo>
                  <a:pt x="145714" y="181658"/>
                </a:lnTo>
                <a:lnTo>
                  <a:pt x="0" y="1816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32529" y="8806946"/>
            <a:ext cx="145714" cy="181659"/>
          </a:xfrm>
          <a:custGeom>
            <a:avLst/>
            <a:gdLst/>
            <a:ahLst/>
            <a:cxnLst/>
            <a:rect r="r" b="b" t="t" l="l"/>
            <a:pathLst>
              <a:path h="181659" w="145714">
                <a:moveTo>
                  <a:pt x="0" y="0"/>
                </a:moveTo>
                <a:lnTo>
                  <a:pt x="145713" y="0"/>
                </a:lnTo>
                <a:lnTo>
                  <a:pt x="145713" y="181659"/>
                </a:lnTo>
                <a:lnTo>
                  <a:pt x="0" y="1816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32529" y="7948962"/>
            <a:ext cx="145714" cy="181659"/>
          </a:xfrm>
          <a:custGeom>
            <a:avLst/>
            <a:gdLst/>
            <a:ahLst/>
            <a:cxnLst/>
            <a:rect r="r" b="b" t="t" l="l"/>
            <a:pathLst>
              <a:path h="181659" w="145714">
                <a:moveTo>
                  <a:pt x="0" y="0"/>
                </a:moveTo>
                <a:lnTo>
                  <a:pt x="145713" y="0"/>
                </a:lnTo>
                <a:lnTo>
                  <a:pt x="145713" y="181659"/>
                </a:lnTo>
                <a:lnTo>
                  <a:pt x="0" y="1816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385717" y="3435388"/>
            <a:ext cx="6622849" cy="6622849"/>
          </a:xfrm>
          <a:custGeom>
            <a:avLst/>
            <a:gdLst/>
            <a:ahLst/>
            <a:cxnLst/>
            <a:rect r="r" b="b" t="t" l="l"/>
            <a:pathLst>
              <a:path h="6622849" w="6622849">
                <a:moveTo>
                  <a:pt x="0" y="0"/>
                </a:moveTo>
                <a:lnTo>
                  <a:pt x="6622849" y="0"/>
                </a:lnTo>
                <a:lnTo>
                  <a:pt x="6622849" y="6622849"/>
                </a:lnTo>
                <a:lnTo>
                  <a:pt x="0" y="66228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1644600" y="3844107"/>
            <a:ext cx="5851843" cy="5851843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18720" t="0" r="-54440" b="0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697177" y="475655"/>
            <a:ext cx="13934103" cy="1695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5"/>
              </a:lnSpc>
            </a:pPr>
            <a:r>
              <a:rPr lang="en-US" b="true" sz="5694" spc="-113">
                <a:solidFill>
                  <a:srgbClr val="035D6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Turning $55K into $5M: </a:t>
            </a:r>
          </a:p>
          <a:p>
            <a:pPr algn="ctr" marL="0" indent="0" lvl="0">
              <a:lnSpc>
                <a:spcPts val="6605"/>
              </a:lnSpc>
            </a:pPr>
            <a:r>
              <a:rPr lang="en-US" b="true" sz="5694" spc="-113">
                <a:solidFill>
                  <a:srgbClr val="4E278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My Personal Investment Journey</a:t>
            </a:r>
            <a:r>
              <a:rPr lang="en-US" b="true" sz="5694" spc="-113">
                <a:solidFill>
                  <a:srgbClr val="035D6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77369" y="2704858"/>
            <a:ext cx="15390310" cy="2107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41"/>
              </a:lnSpc>
            </a:pPr>
            <a:r>
              <a:rPr lang="en-US" b="true" sz="2280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Started with just $55,000 in 2012 after moving to Florida </a:t>
            </a:r>
          </a:p>
          <a:p>
            <a:pPr algn="just">
              <a:lnSpc>
                <a:spcPts val="4241"/>
              </a:lnSpc>
            </a:pPr>
            <a:r>
              <a:rPr lang="en-US" b="true" sz="2280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Flipped and rented multiple properties across Zephyrhills, Port Richey &amp; Seffner</a:t>
            </a:r>
          </a:p>
          <a:p>
            <a:pPr algn="just">
              <a:lnSpc>
                <a:spcPts val="4241"/>
              </a:lnSpc>
            </a:pPr>
            <a:r>
              <a:rPr lang="en-US" b="true" sz="2280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Over 10 successful deals, each multiplying initial investments</a:t>
            </a:r>
          </a:p>
          <a:p>
            <a:pPr algn="just">
              <a:lnSpc>
                <a:spcPts val="4241"/>
              </a:lnSpc>
            </a:pPr>
            <a:r>
              <a:rPr lang="en-US" b="true" sz="2280" strike="noStrike" u="none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Achieved a total asset value of $5 Million+ across: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77369" y="7819494"/>
            <a:ext cx="15390310" cy="756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18"/>
              </a:lnSpc>
            </a:pPr>
            <a:r>
              <a:rPr lang="en-US" b="true" sz="2280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Consistently turned properties bought under $100K in</a:t>
            </a:r>
            <a:r>
              <a:rPr lang="en-US" b="true" sz="2280" strike="noStrike" u="none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to </a:t>
            </a:r>
          </a:p>
          <a:p>
            <a:pPr algn="just">
              <a:lnSpc>
                <a:spcPts val="2918"/>
              </a:lnSpc>
            </a:pPr>
            <a:r>
              <a:rPr lang="en-US" b="true" sz="2280" strike="noStrike" u="none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assets worth 200%–400% more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577369" y="8678695"/>
            <a:ext cx="15390310" cy="390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18"/>
              </a:lnSpc>
            </a:pPr>
            <a:r>
              <a:rPr lang="en-US" b="true" sz="2280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Maintains ongoing rental income while continuing</a:t>
            </a:r>
            <a:r>
              <a:rPr lang="en-US" b="true" sz="2280" strike="noStrike" u="none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flips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08480" y="5059556"/>
            <a:ext cx="15390310" cy="2107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92335" indent="-246167" lvl="1">
              <a:lnSpc>
                <a:spcPts val="4241"/>
              </a:lnSpc>
              <a:buFont typeface="Arial"/>
              <a:buChar char="•"/>
            </a:pPr>
            <a:r>
              <a:rPr lang="en-US" b="true" sz="2280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Sunstate Investment Company – $2M </a:t>
            </a:r>
          </a:p>
          <a:p>
            <a:pPr algn="just" marL="492335" indent="-246167" lvl="1">
              <a:lnSpc>
                <a:spcPts val="4241"/>
              </a:lnSpc>
              <a:buFont typeface="Arial"/>
              <a:buChar char="•"/>
            </a:pPr>
            <a:r>
              <a:rPr lang="en-US" b="true" sz="2280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Thovi LLC – $1.7M (started with $300k in 2021) </a:t>
            </a:r>
          </a:p>
          <a:p>
            <a:pPr algn="just" marL="492335" indent="-246167" lvl="1">
              <a:lnSpc>
                <a:spcPts val="4241"/>
              </a:lnSpc>
              <a:buFont typeface="Arial"/>
              <a:buChar char="•"/>
            </a:pPr>
            <a:r>
              <a:rPr lang="en-US" b="true" sz="2280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Sunshine Ranch – $1M (started with $500k in 2022)</a:t>
            </a:r>
          </a:p>
          <a:p>
            <a:pPr algn="just" marL="492335" indent="-246167" lvl="1">
              <a:lnSpc>
                <a:spcPts val="4241"/>
              </a:lnSpc>
              <a:buFont typeface="Arial"/>
              <a:buChar char="•"/>
            </a:pPr>
            <a:r>
              <a:rPr lang="en-US" b="true" sz="2280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Remaining equity from rent</a:t>
            </a:r>
            <a:r>
              <a:rPr lang="en-US" b="true" sz="2280" strike="noStrike" u="none">
                <a:solidFill>
                  <a:srgbClr val="34343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al/flip gains – $700K+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05641" y="-320381"/>
            <a:ext cx="19299282" cy="11959196"/>
          </a:xfrm>
          <a:custGeom>
            <a:avLst/>
            <a:gdLst/>
            <a:ahLst/>
            <a:cxnLst/>
            <a:rect r="r" b="b" t="t" l="l"/>
            <a:pathLst>
              <a:path h="11959196" w="19299282">
                <a:moveTo>
                  <a:pt x="0" y="0"/>
                </a:moveTo>
                <a:lnTo>
                  <a:pt x="19299282" y="0"/>
                </a:lnTo>
                <a:lnTo>
                  <a:pt x="19299282" y="11959196"/>
                </a:lnTo>
                <a:lnTo>
                  <a:pt x="0" y="11959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-3792" r="0" b="-379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6855751" y="-1968004"/>
            <a:ext cx="1848804" cy="3711102"/>
          </a:xfrm>
          <a:custGeom>
            <a:avLst/>
            <a:gdLst/>
            <a:ahLst/>
            <a:cxnLst/>
            <a:rect r="r" b="b" t="t" l="l"/>
            <a:pathLst>
              <a:path h="3711102" w="1848804">
                <a:moveTo>
                  <a:pt x="0" y="0"/>
                </a:moveTo>
                <a:lnTo>
                  <a:pt x="1848804" y="0"/>
                </a:lnTo>
                <a:lnTo>
                  <a:pt x="1848804" y="3711102"/>
                </a:lnTo>
                <a:lnTo>
                  <a:pt x="0" y="37111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-1873331" y="-1346794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1" y="0"/>
                </a:lnTo>
                <a:lnTo>
                  <a:pt x="32993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3543204" y="9837398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1" y="0"/>
                </a:lnTo>
                <a:lnTo>
                  <a:pt x="32993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-5400000">
            <a:off x="2923568" y="9292213"/>
            <a:ext cx="1595277" cy="1989574"/>
          </a:xfrm>
          <a:custGeom>
            <a:avLst/>
            <a:gdLst/>
            <a:ahLst/>
            <a:cxnLst/>
            <a:rect r="r" b="b" t="t" l="l"/>
            <a:pathLst>
              <a:path h="1989574" w="1595277">
                <a:moveTo>
                  <a:pt x="0" y="0"/>
                </a:moveTo>
                <a:lnTo>
                  <a:pt x="1595277" y="0"/>
                </a:lnTo>
                <a:lnTo>
                  <a:pt x="1595277" y="1989574"/>
                </a:lnTo>
                <a:lnTo>
                  <a:pt x="0" y="19895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-394961" y="555186"/>
            <a:ext cx="19188602" cy="10793589"/>
          </a:xfrm>
          <a:custGeom>
            <a:avLst/>
            <a:gdLst/>
            <a:ahLst/>
            <a:cxnLst/>
            <a:rect r="r" b="b" t="t" l="l"/>
            <a:pathLst>
              <a:path h="10793589" w="19188602">
                <a:moveTo>
                  <a:pt x="0" y="0"/>
                </a:moveTo>
                <a:lnTo>
                  <a:pt x="19188602" y="0"/>
                </a:lnTo>
                <a:lnTo>
                  <a:pt x="19188602" y="10793589"/>
                </a:lnTo>
                <a:lnTo>
                  <a:pt x="0" y="107935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 l="-20312" t="0" r="-2031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801378" y="-1028700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1" y="0"/>
                </a:lnTo>
                <a:lnTo>
                  <a:pt x="32993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-10800000">
            <a:off x="16461231" y="6822925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2" y="0"/>
                </a:lnTo>
                <a:lnTo>
                  <a:pt x="32993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2467436" y="3493235"/>
            <a:ext cx="4659033" cy="3104081"/>
          </a:xfrm>
          <a:custGeom>
            <a:avLst/>
            <a:gdLst/>
            <a:ahLst/>
            <a:cxnLst/>
            <a:rect r="r" b="b" t="t" l="l"/>
            <a:pathLst>
              <a:path h="3104081" w="4659033">
                <a:moveTo>
                  <a:pt x="0" y="0"/>
                </a:moveTo>
                <a:lnTo>
                  <a:pt x="4659033" y="0"/>
                </a:lnTo>
                <a:lnTo>
                  <a:pt x="4659033" y="3104081"/>
                </a:lnTo>
                <a:lnTo>
                  <a:pt x="0" y="31040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73246" y="2402043"/>
            <a:ext cx="12508682" cy="7630296"/>
          </a:xfrm>
          <a:custGeom>
            <a:avLst/>
            <a:gdLst/>
            <a:ahLst/>
            <a:cxnLst/>
            <a:rect r="r" b="b" t="t" l="l"/>
            <a:pathLst>
              <a:path h="7630296" w="12508682">
                <a:moveTo>
                  <a:pt x="0" y="0"/>
                </a:moveTo>
                <a:lnTo>
                  <a:pt x="12508681" y="0"/>
                </a:lnTo>
                <a:lnTo>
                  <a:pt x="12508681" y="7630296"/>
                </a:lnTo>
                <a:lnTo>
                  <a:pt x="0" y="76302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208712" y="673036"/>
            <a:ext cx="10971196" cy="1493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8"/>
              </a:lnSpc>
            </a:pPr>
            <a:r>
              <a:rPr lang="en-US" sz="4799" spc="-95" b="true">
                <a:solidFill>
                  <a:srgbClr val="035D6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9746 Lake Chris Lane: </a:t>
            </a:r>
          </a:p>
          <a:p>
            <a:pPr algn="l" marL="0" indent="0" lvl="0">
              <a:lnSpc>
                <a:spcPts val="5998"/>
              </a:lnSpc>
            </a:pPr>
            <a:r>
              <a:rPr lang="en-US" b="true" sz="4799" spc="-95">
                <a:solidFill>
                  <a:srgbClr val="4E278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 Case Study in Airbnb Profitability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332080" y="5644816"/>
            <a:ext cx="11170196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500"/>
              </a:lnSpc>
            </a:pPr>
            <a:r>
              <a:rPr lang="en-US" b="true" sz="6000" spc="-120">
                <a:solidFill>
                  <a:srgbClr val="FF5A6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2023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 l="-20312" t="0" r="-2031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801378" y="-1028700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1" y="0"/>
                </a:lnTo>
                <a:lnTo>
                  <a:pt x="32993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10724507">
            <a:off x="16984455" y="7200900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2" y="0"/>
                </a:lnTo>
                <a:lnTo>
                  <a:pt x="32993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5067260" y="-523340"/>
            <a:ext cx="4659033" cy="3104081"/>
          </a:xfrm>
          <a:custGeom>
            <a:avLst/>
            <a:gdLst/>
            <a:ahLst/>
            <a:cxnLst/>
            <a:rect r="r" b="b" t="t" l="l"/>
            <a:pathLst>
              <a:path h="3104081" w="4659033">
                <a:moveTo>
                  <a:pt x="0" y="0"/>
                </a:moveTo>
                <a:lnTo>
                  <a:pt x="4659033" y="0"/>
                </a:lnTo>
                <a:lnTo>
                  <a:pt x="4659033" y="3104080"/>
                </a:lnTo>
                <a:lnTo>
                  <a:pt x="0" y="31040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65391" y="1299146"/>
            <a:ext cx="14393358" cy="9401106"/>
          </a:xfrm>
          <a:custGeom>
            <a:avLst/>
            <a:gdLst/>
            <a:ahLst/>
            <a:cxnLst/>
            <a:rect r="r" b="b" t="t" l="l"/>
            <a:pathLst>
              <a:path h="9401106" w="14393358">
                <a:moveTo>
                  <a:pt x="0" y="0"/>
                </a:moveTo>
                <a:lnTo>
                  <a:pt x="14393358" y="0"/>
                </a:lnTo>
                <a:lnTo>
                  <a:pt x="14393358" y="9401106"/>
                </a:lnTo>
                <a:lnTo>
                  <a:pt x="0" y="94011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7074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726293" y="533400"/>
            <a:ext cx="11170196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500"/>
              </a:lnSpc>
            </a:pPr>
            <a:r>
              <a:rPr lang="en-US" b="true" sz="6000" spc="-120">
                <a:solidFill>
                  <a:srgbClr val="FF5A6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2024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 l="-20312" t="0" r="-2031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801378" y="-1028700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1" y="0"/>
                </a:lnTo>
                <a:lnTo>
                  <a:pt x="32993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10724507">
            <a:off x="16984455" y="7200900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2" y="0"/>
                </a:lnTo>
                <a:lnTo>
                  <a:pt x="32993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5067260" y="-523340"/>
            <a:ext cx="4659033" cy="3104081"/>
          </a:xfrm>
          <a:custGeom>
            <a:avLst/>
            <a:gdLst/>
            <a:ahLst/>
            <a:cxnLst/>
            <a:rect r="r" b="b" t="t" l="l"/>
            <a:pathLst>
              <a:path h="3104081" w="4659033">
                <a:moveTo>
                  <a:pt x="0" y="0"/>
                </a:moveTo>
                <a:lnTo>
                  <a:pt x="4659033" y="0"/>
                </a:lnTo>
                <a:lnTo>
                  <a:pt x="4659033" y="3104080"/>
                </a:lnTo>
                <a:lnTo>
                  <a:pt x="0" y="31040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138162" y="1299146"/>
            <a:ext cx="14393358" cy="9401106"/>
          </a:xfrm>
          <a:custGeom>
            <a:avLst/>
            <a:gdLst/>
            <a:ahLst/>
            <a:cxnLst/>
            <a:rect r="r" b="b" t="t" l="l"/>
            <a:pathLst>
              <a:path h="9401106" w="14393358">
                <a:moveTo>
                  <a:pt x="0" y="0"/>
                </a:moveTo>
                <a:lnTo>
                  <a:pt x="14393357" y="0"/>
                </a:lnTo>
                <a:lnTo>
                  <a:pt x="14393357" y="9401106"/>
                </a:lnTo>
                <a:lnTo>
                  <a:pt x="0" y="94011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617" t="0" r="-3617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726293" y="533400"/>
            <a:ext cx="11170196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500"/>
              </a:lnSpc>
            </a:pPr>
            <a:r>
              <a:rPr lang="en-US" b="true" sz="6000" spc="-120">
                <a:solidFill>
                  <a:srgbClr val="FF5A6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2025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09660" y="-113666"/>
            <a:ext cx="18707319" cy="10514333"/>
          </a:xfrm>
          <a:custGeom>
            <a:avLst/>
            <a:gdLst/>
            <a:ahLst/>
            <a:cxnLst/>
            <a:rect r="r" b="b" t="t" l="l"/>
            <a:pathLst>
              <a:path h="10514333" w="18707319">
                <a:moveTo>
                  <a:pt x="0" y="0"/>
                </a:moveTo>
                <a:lnTo>
                  <a:pt x="18707320" y="0"/>
                </a:lnTo>
                <a:lnTo>
                  <a:pt x="18707320" y="10514332"/>
                </a:lnTo>
                <a:lnTo>
                  <a:pt x="0" y="105143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67972" y="-207801"/>
            <a:ext cx="19064491" cy="10684058"/>
          </a:xfrm>
          <a:custGeom>
            <a:avLst/>
            <a:gdLst/>
            <a:ahLst/>
            <a:cxnLst/>
            <a:rect r="r" b="b" t="t" l="l"/>
            <a:pathLst>
              <a:path h="10684058" w="19064491">
                <a:moveTo>
                  <a:pt x="0" y="0"/>
                </a:moveTo>
                <a:lnTo>
                  <a:pt x="19064491" y="0"/>
                </a:lnTo>
                <a:lnTo>
                  <a:pt x="19064491" y="10684059"/>
                </a:lnTo>
                <a:lnTo>
                  <a:pt x="0" y="106840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28848" y="1388735"/>
            <a:ext cx="8289264" cy="8289264"/>
          </a:xfrm>
          <a:custGeom>
            <a:avLst/>
            <a:gdLst/>
            <a:ahLst/>
            <a:cxnLst/>
            <a:rect r="r" b="b" t="t" l="l"/>
            <a:pathLst>
              <a:path h="8289264" w="8289264">
                <a:moveTo>
                  <a:pt x="0" y="0"/>
                </a:moveTo>
                <a:lnTo>
                  <a:pt x="8289264" y="0"/>
                </a:lnTo>
                <a:lnTo>
                  <a:pt x="8289264" y="8289264"/>
                </a:lnTo>
                <a:lnTo>
                  <a:pt x="0" y="82892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2129234" y="8325738"/>
            <a:ext cx="3922525" cy="3922525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28625" cap="sq">
              <a:solidFill>
                <a:srgbClr val="FDFBFB">
                  <a:alpha val="29804"/>
                </a:srgbClr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956525" y="9480910"/>
            <a:ext cx="3922525" cy="3922525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28625" cap="sq">
              <a:solidFill>
                <a:srgbClr val="FDFBFB">
                  <a:alpha val="29804"/>
                </a:srgbClr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917787" y="-3041985"/>
            <a:ext cx="5578401" cy="5578401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0" cap="sq">
              <a:solidFill>
                <a:srgbClr val="FDFBFB">
                  <a:alpha val="29804"/>
                </a:srgbClr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5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301725" y="2778486"/>
            <a:ext cx="290356" cy="361982"/>
          </a:xfrm>
          <a:custGeom>
            <a:avLst/>
            <a:gdLst/>
            <a:ahLst/>
            <a:cxnLst/>
            <a:rect r="r" b="b" t="t" l="l"/>
            <a:pathLst>
              <a:path h="361982" w="290356">
                <a:moveTo>
                  <a:pt x="0" y="0"/>
                </a:moveTo>
                <a:lnTo>
                  <a:pt x="290356" y="0"/>
                </a:lnTo>
                <a:lnTo>
                  <a:pt x="290356" y="361983"/>
                </a:lnTo>
                <a:lnTo>
                  <a:pt x="0" y="3619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01725" y="3425468"/>
            <a:ext cx="290356" cy="361982"/>
          </a:xfrm>
          <a:custGeom>
            <a:avLst/>
            <a:gdLst/>
            <a:ahLst/>
            <a:cxnLst/>
            <a:rect r="r" b="b" t="t" l="l"/>
            <a:pathLst>
              <a:path h="361982" w="290356">
                <a:moveTo>
                  <a:pt x="0" y="0"/>
                </a:moveTo>
                <a:lnTo>
                  <a:pt x="290356" y="0"/>
                </a:lnTo>
                <a:lnTo>
                  <a:pt x="290356" y="361982"/>
                </a:lnTo>
                <a:lnTo>
                  <a:pt x="0" y="3619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0795314" y="2222133"/>
            <a:ext cx="6622468" cy="6622468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53427" t="0" r="-25144" b="0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1418549" y="6261160"/>
            <a:ext cx="550303" cy="550303"/>
          </a:xfrm>
          <a:custGeom>
            <a:avLst/>
            <a:gdLst/>
            <a:ahLst/>
            <a:cxnLst/>
            <a:rect r="r" b="b" t="t" l="l"/>
            <a:pathLst>
              <a:path h="550303" w="550303">
                <a:moveTo>
                  <a:pt x="0" y="0"/>
                </a:moveTo>
                <a:lnTo>
                  <a:pt x="550303" y="0"/>
                </a:lnTo>
                <a:lnTo>
                  <a:pt x="550303" y="550304"/>
                </a:lnTo>
                <a:lnTo>
                  <a:pt x="0" y="5503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20403" y="7293449"/>
            <a:ext cx="550303" cy="550303"/>
          </a:xfrm>
          <a:custGeom>
            <a:avLst/>
            <a:gdLst/>
            <a:ahLst/>
            <a:cxnLst/>
            <a:rect r="r" b="b" t="t" l="l"/>
            <a:pathLst>
              <a:path h="550303" w="550303">
                <a:moveTo>
                  <a:pt x="0" y="0"/>
                </a:moveTo>
                <a:lnTo>
                  <a:pt x="550303" y="0"/>
                </a:lnTo>
                <a:lnTo>
                  <a:pt x="550303" y="550303"/>
                </a:lnTo>
                <a:lnTo>
                  <a:pt x="0" y="5503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301725" y="1105921"/>
            <a:ext cx="12295812" cy="8553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17"/>
              </a:lnSpc>
              <a:spcBef>
                <a:spcPct val="0"/>
              </a:spcBef>
            </a:pPr>
            <a:r>
              <a:rPr lang="en-US" b="true" sz="508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Let’s Flip Properties Together!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970706" y="2502718"/>
            <a:ext cx="12295812" cy="19514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4"/>
              </a:lnSpc>
            </a:pPr>
            <a:r>
              <a:rPr lang="en-US" sz="2600" b="true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Easy investment process, high returns, minimal risks.</a:t>
            </a:r>
          </a:p>
          <a:p>
            <a:pPr algn="l">
              <a:lnSpc>
                <a:spcPts val="5304"/>
              </a:lnSpc>
            </a:pPr>
            <a:r>
              <a:rPr lang="en-US" sz="2600" b="true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Proven methodology, expert management, </a:t>
            </a:r>
          </a:p>
          <a:p>
            <a:pPr algn="l">
              <a:lnSpc>
                <a:spcPts val="5304"/>
              </a:lnSpc>
            </a:pPr>
            <a:r>
              <a:rPr lang="en-US" b="true" sz="260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full transparency.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428031" y="6117534"/>
            <a:ext cx="10946903" cy="761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7"/>
              </a:lnSpc>
              <a:spcBef>
                <a:spcPct val="0"/>
              </a:spcBef>
            </a:pPr>
            <a:r>
              <a:rPr lang="en-US" b="true" sz="4527" spc="10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+1 (813) 312-1298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428031" y="7191911"/>
            <a:ext cx="10946903" cy="686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5"/>
              </a:lnSpc>
              <a:spcBef>
                <a:spcPct val="0"/>
              </a:spcBef>
            </a:pPr>
            <a:r>
              <a:rPr lang="en-US" b="true" sz="412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realtorthomas05@gmail.com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-1801378" y="-1028700"/>
            <a:ext cx="3299321" cy="4114800"/>
          </a:xfrm>
          <a:custGeom>
            <a:avLst/>
            <a:gdLst/>
            <a:ahLst/>
            <a:cxnLst/>
            <a:rect r="r" b="b" t="t" l="l"/>
            <a:pathLst>
              <a:path h="4114800" w="3299321">
                <a:moveTo>
                  <a:pt x="0" y="0"/>
                </a:moveTo>
                <a:lnTo>
                  <a:pt x="3299321" y="0"/>
                </a:lnTo>
                <a:lnTo>
                  <a:pt x="32993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DAGqH1WHr5M</dc:identifier>
  <dcterms:modified xsi:type="dcterms:W3CDTF">2011-08-01T06:04:30Z</dcterms:modified>
  <cp:revision>1</cp:revision>
  <dc:title>White and Green Simple  Professional Business Project Presentation</dc:title>
</cp:coreProperties>
</file>